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4" r:id="rId4"/>
    <p:sldMasterId id="2147483675" r:id="rId5"/>
    <p:sldMasterId id="2147483676" r:id="rId6"/>
    <p:sldMasterId id="214748367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</p:sldIdLst>
  <p:sldSz cy="6858000" cx="9144000"/>
  <p:notesSz cx="6858000" cy="9144000"/>
  <p:embeddedFontLst>
    <p:embeddedFont>
      <p:font typeface="Corbel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A5CB5984-5D10-4DE8-8956-CE7391DFE77C}">
  <a:tblStyle styleId="{A5CB5984-5D10-4DE8-8956-CE7391DFE77C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ECE6"/>
          </a:solidFill>
        </a:fill>
      </a:tcStyle>
    </a:wholeTbl>
    <a:band1H>
      <a:tcStyle>
        <a:fill>
          <a:solidFill>
            <a:srgbClr val="FFD7CA"/>
          </a:solidFill>
        </a:fill>
      </a:tcStyle>
    </a:band1H>
    <a:band1V>
      <a:tcStyle>
        <a:fill>
          <a:solidFill>
            <a:srgbClr val="FFD7CA"/>
          </a:solidFill>
        </a:fill>
      </a:tcStyle>
    </a:band1V>
    <a:la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slide" Target="slides/slide67.xml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77" Type="http://schemas.openxmlformats.org/officeDocument/2006/relationships/font" Target="fonts/Corbel-bold.fntdata"/><Relationship Id="rId32" Type="http://schemas.openxmlformats.org/officeDocument/2006/relationships/slide" Target="slides/slide24.xml"/><Relationship Id="rId76" Type="http://schemas.openxmlformats.org/officeDocument/2006/relationships/font" Target="fonts/Corbel-regular.fntdata"/><Relationship Id="rId35" Type="http://schemas.openxmlformats.org/officeDocument/2006/relationships/slide" Target="slides/slide27.xml"/><Relationship Id="rId79" Type="http://schemas.openxmlformats.org/officeDocument/2006/relationships/font" Target="fonts/Corbel-boldItalic.fntdata"/><Relationship Id="rId34" Type="http://schemas.openxmlformats.org/officeDocument/2006/relationships/slide" Target="slides/slide26.xml"/><Relationship Id="rId78" Type="http://schemas.openxmlformats.org/officeDocument/2006/relationships/font" Target="fonts/Corbel-italic.fntdata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Shape 426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/>
          <p:nvPr>
            <p:ph idx="2" type="sldImg"/>
          </p:nvPr>
        </p:nvSpPr>
        <p:spPr>
          <a:xfrm>
            <a:off x="114299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Shape 437"/>
          <p:cNvSpPr/>
          <p:nvPr>
            <p:ph idx="2" type="sldImg"/>
          </p:nvPr>
        </p:nvSpPr>
        <p:spPr>
          <a:xfrm>
            <a:off x="114299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Shape 445"/>
          <p:cNvSpPr/>
          <p:nvPr>
            <p:ph idx="2" type="sldImg"/>
          </p:nvPr>
        </p:nvSpPr>
        <p:spPr>
          <a:xfrm>
            <a:off x="114299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Shape 455"/>
          <p:cNvSpPr/>
          <p:nvPr>
            <p:ph idx="2" type="sldImg"/>
          </p:nvPr>
        </p:nvSpPr>
        <p:spPr>
          <a:xfrm>
            <a:off x="114299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Shape 461"/>
          <p:cNvSpPr/>
          <p:nvPr>
            <p:ph idx="2" type="sldImg"/>
          </p:nvPr>
        </p:nvSpPr>
        <p:spPr>
          <a:xfrm>
            <a:off x="114299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Shape 468"/>
          <p:cNvSpPr/>
          <p:nvPr>
            <p:ph idx="2" type="sldImg"/>
          </p:nvPr>
        </p:nvSpPr>
        <p:spPr>
          <a:xfrm>
            <a:off x="114299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Shape 477"/>
          <p:cNvSpPr/>
          <p:nvPr>
            <p:ph idx="2" type="sldImg"/>
          </p:nvPr>
        </p:nvSpPr>
        <p:spPr>
          <a:xfrm>
            <a:off x="114299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Shape 486"/>
          <p:cNvSpPr/>
          <p:nvPr>
            <p:ph idx="2" type="sldImg"/>
          </p:nvPr>
        </p:nvSpPr>
        <p:spPr>
          <a:xfrm>
            <a:off x="114299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Shape 509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Shape 515"/>
          <p:cNvSpPr/>
          <p:nvPr>
            <p:ph idx="2" type="sldImg"/>
          </p:nvPr>
        </p:nvSpPr>
        <p:spPr>
          <a:xfrm>
            <a:off x="114299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Shape 541"/>
          <p:cNvSpPr/>
          <p:nvPr>
            <p:ph idx="2" type="sldImg"/>
          </p:nvPr>
        </p:nvSpPr>
        <p:spPr>
          <a:xfrm>
            <a:off x="114299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0" name="Shape 5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Shape 602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Shape 607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Shape 613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Shape 619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Shape 625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Shape 631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7" name="Shape 63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2" name="Shape 6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8" name="Shape 64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9" name="Shape 6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Shape 6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Shape 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gradFill>
          <a:gsLst>
            <a:gs pos="0">
              <a:srgbClr val="94FFFF"/>
            </a:gs>
            <a:gs pos="12000">
              <a:srgbClr val="94FFFF"/>
            </a:gs>
            <a:gs pos="20000">
              <a:srgbClr val="93FFFF"/>
            </a:gs>
            <a:gs pos="100000">
              <a:srgbClr val="006E7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0"/>
            <a:ext cx="9143998" cy="51354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" name="Shape 15"/>
          <p:cNvSpPr txBox="1"/>
          <p:nvPr>
            <p:ph type="ctrTitle"/>
          </p:nvPr>
        </p:nvSpPr>
        <p:spPr>
          <a:xfrm>
            <a:off x="685800" y="3355848"/>
            <a:ext cx="8077199" cy="16733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FF7E00"/>
              </a:buClr>
              <a:buFont typeface="Corbel"/>
              <a:buNone/>
              <a:defRPr b="1" i="0" sz="47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685800" y="1828800"/>
            <a:ext cx="8077199" cy="149961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Noto Sans Symbols"/>
              <a:buNone/>
              <a:defRPr b="0" i="0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ctr">
              <a:spcBef>
                <a:spcPts val="560"/>
              </a:spcBef>
              <a:buClr>
                <a:schemeClr val="accent2"/>
              </a:buClr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ctr">
              <a:spcBef>
                <a:spcPts val="480"/>
              </a:spcBef>
              <a:buClr>
                <a:schemeClr val="accent3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ctr">
              <a:spcBef>
                <a:spcPts val="400"/>
              </a:spcBef>
              <a:buClr>
                <a:schemeClr val="accent4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ctr">
              <a:spcBef>
                <a:spcPts val="400"/>
              </a:spcBef>
              <a:buClr>
                <a:schemeClr val="accent5"/>
              </a:buClr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ctr">
              <a:spcBef>
                <a:spcPts val="400"/>
              </a:spcBef>
              <a:buClr>
                <a:schemeClr val="accent6"/>
              </a:buClr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ctr">
              <a:spcBef>
                <a:spcPts val="360"/>
              </a:spcBef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ctr">
              <a:spcBef>
                <a:spcPts val="360"/>
              </a:spcBef>
              <a:buClr>
                <a:schemeClr val="accent2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ctr">
              <a:spcBef>
                <a:spcPts val="360"/>
              </a:spcBef>
              <a:buClr>
                <a:schemeClr val="accent3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0" type="dt"/>
          </p:nvPr>
        </p:nvSpPr>
        <p:spPr>
          <a:xfrm>
            <a:off x="457200" y="6476998"/>
            <a:ext cx="213359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1" type="ftr"/>
          </p:nvPr>
        </p:nvSpPr>
        <p:spPr>
          <a:xfrm>
            <a:off x="2640596" y="6476998"/>
            <a:ext cx="550771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204396" y="6476998"/>
            <a:ext cx="733864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  <p:sp>
        <p:nvSpPr>
          <p:cNvPr id="20" name="Shape 20"/>
          <p:cNvSpPr/>
          <p:nvPr/>
        </p:nvSpPr>
        <p:spPr>
          <a:xfrm>
            <a:off x="0" y="5128333"/>
            <a:ext cx="9144000" cy="4571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59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167838" y="152400"/>
            <a:ext cx="2523743" cy="97840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FF7E00"/>
              </a:buClr>
              <a:buFont typeface="Corbel"/>
              <a:buNone/>
              <a:defRPr b="0" i="0" sz="20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019376" y="1743133"/>
            <a:ext cx="5920640" cy="45588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2052" lvl="0" marL="438912" marR="0" rtl="0" algn="l">
              <a:spcBef>
                <a:spcPts val="0"/>
              </a:spcBef>
              <a:buClr>
                <a:schemeClr val="accent1"/>
              </a:buClr>
              <a:buSzPct val="80000"/>
              <a:buFont typeface="Noto Sans Symbols"/>
              <a:buChar char="◼"/>
              <a:defRPr b="0" i="0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114300" lvl="1" marL="731520" marR="0" rtl="0" algn="l">
              <a:spcBef>
                <a:spcPts val="560"/>
              </a:spcBef>
              <a:buClr>
                <a:schemeClr val="accent2"/>
              </a:buClr>
              <a:buSzPct val="900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2296" lvl="2" marL="996696" marR="0" rtl="0" algn="l">
              <a:spcBef>
                <a:spcPts val="480"/>
              </a:spcBef>
              <a:buClr>
                <a:schemeClr val="accent3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60452" lvl="3" marL="1216152" marR="0" rtl="0" algn="l"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67564" lvl="4" marL="1426464" marR="0" rtl="0" algn="l">
              <a:spcBef>
                <a:spcPts val="400"/>
              </a:spcBef>
              <a:buClr>
                <a:schemeClr val="accent5"/>
              </a:buClr>
              <a:buSzPct val="100000"/>
              <a:buFont typeface="Noto Sans Symbol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65532" lvl="5" marL="1627632" marR="0" rtl="0" algn="l">
              <a:spcBef>
                <a:spcPts val="400"/>
              </a:spcBef>
              <a:buClr>
                <a:schemeClr val="accent6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63500" lvl="6" marL="1828800" marR="0" rtl="0" algn="l">
              <a:spcBef>
                <a:spcPts val="40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61467" lvl="7" marL="2029968" marR="0" rtl="0" algn="l">
              <a:spcBef>
                <a:spcPts val="400"/>
              </a:spcBef>
              <a:buClr>
                <a:schemeClr val="accent2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59435" lvl="8" marL="2231136" marR="0" rtl="0" algn="l">
              <a:spcBef>
                <a:spcPts val="40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2" type="body"/>
          </p:nvPr>
        </p:nvSpPr>
        <p:spPr>
          <a:xfrm>
            <a:off x="167838" y="1730017"/>
            <a:ext cx="246888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accent2"/>
              </a:buClr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accent3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accent4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accent5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accent6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accent2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accent3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0" type="dt"/>
          </p:nvPr>
        </p:nvSpPr>
        <p:spPr>
          <a:xfrm>
            <a:off x="457200" y="6476998"/>
            <a:ext cx="213359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1" type="ftr"/>
          </p:nvPr>
        </p:nvSpPr>
        <p:spPr>
          <a:xfrm>
            <a:off x="2640596" y="6476998"/>
            <a:ext cx="550771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204396" y="6476998"/>
            <a:ext cx="733864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  <p:sp>
        <p:nvSpPr>
          <p:cNvPr id="91" name="Shape 91"/>
          <p:cNvSpPr/>
          <p:nvPr/>
        </p:nvSpPr>
        <p:spPr>
          <a:xfrm>
            <a:off x="2855736" y="0"/>
            <a:ext cx="45719" cy="1453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2855736" y="0"/>
            <a:ext cx="45719" cy="1453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bg>
      <p:bgPr>
        <a:solidFill>
          <a:schemeClr val="lt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164592" y="155447"/>
            <a:ext cx="2525149" cy="97840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FF7E00"/>
              </a:buClr>
              <a:buFont typeface="Corbel"/>
              <a:buNone/>
              <a:defRPr b="0" i="0" sz="20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5" name="Shape 95"/>
          <p:cNvSpPr/>
          <p:nvPr>
            <p:ph idx="2" type="pic"/>
          </p:nvPr>
        </p:nvSpPr>
        <p:spPr>
          <a:xfrm>
            <a:off x="2903805" y="1484808"/>
            <a:ext cx="6247396" cy="5373192"/>
          </a:xfrm>
          <a:prstGeom prst="rect">
            <a:avLst/>
          </a:prstGeom>
          <a:solidFill>
            <a:srgbClr val="0083DF"/>
          </a:solid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accent2"/>
              </a:buClr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accent3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accent4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accent5"/>
              </a:buClr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accent6"/>
              </a:buClr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accent1"/>
              </a:buClr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accent2"/>
              </a:buClr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accent3"/>
              </a:buClr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64592" y="1728216"/>
            <a:ext cx="246888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accent2"/>
              </a:buClr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accent3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accent4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accent5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accent6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accent2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accent3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0" type="dt"/>
          </p:nvPr>
        </p:nvSpPr>
        <p:spPr>
          <a:xfrm>
            <a:off x="164592" y="1170432"/>
            <a:ext cx="2523743" cy="20116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98" name="Shape 98"/>
          <p:cNvSpPr/>
          <p:nvPr/>
        </p:nvSpPr>
        <p:spPr>
          <a:xfrm>
            <a:off x="2855736" y="0"/>
            <a:ext cx="4571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2855736" y="0"/>
            <a:ext cx="4571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>
            <a:off x="3035808" y="1170432"/>
            <a:ext cx="5193791" cy="20116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BABAB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339328" y="1170432"/>
            <a:ext cx="733864" cy="20116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FF7E00"/>
              </a:buClr>
              <a:buFont typeface="Corbel"/>
              <a:buNone/>
              <a:defRPr b="1" i="0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 rot="5400000">
            <a:off x="2259195" y="-26804"/>
            <a:ext cx="4625608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2052" lvl="0" marL="438912" marR="0" rtl="0" algn="l">
              <a:spcBef>
                <a:spcPts val="0"/>
              </a:spcBef>
              <a:buClr>
                <a:schemeClr val="accent1"/>
              </a:buClr>
              <a:buSzPct val="80000"/>
              <a:buFont typeface="Noto Sans Symbols"/>
              <a:buChar char="◼"/>
              <a:defRPr b="0" i="0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114300" lvl="1" marL="731520" marR="0" rtl="0" algn="l">
              <a:spcBef>
                <a:spcPts val="560"/>
              </a:spcBef>
              <a:buClr>
                <a:schemeClr val="accent2"/>
              </a:buClr>
              <a:buSzPct val="900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2296" lvl="2" marL="996696" marR="0" rtl="0" algn="l">
              <a:spcBef>
                <a:spcPts val="480"/>
              </a:spcBef>
              <a:buClr>
                <a:schemeClr val="accent3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60452" lvl="3" marL="1216152" marR="0" rtl="0" algn="l"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67564" lvl="4" marL="1426464" marR="0" rtl="0" algn="l">
              <a:spcBef>
                <a:spcPts val="400"/>
              </a:spcBef>
              <a:buClr>
                <a:schemeClr val="accent5"/>
              </a:buClr>
              <a:buSzPct val="100000"/>
              <a:buFont typeface="Noto Sans Symbol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65532" lvl="5" marL="1627632" marR="0" rtl="0" algn="l">
              <a:spcBef>
                <a:spcPts val="400"/>
              </a:spcBef>
              <a:buClr>
                <a:schemeClr val="accent6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76200" lvl="6" marL="1828800" marR="0" rtl="0" algn="l">
              <a:spcBef>
                <a:spcPts val="36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74167" lvl="7" marL="2029968" marR="0" rtl="0" algn="l">
              <a:spcBef>
                <a:spcPts val="360"/>
              </a:spcBef>
              <a:buClr>
                <a:schemeClr val="accent2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72135" lvl="8" marL="2231136" marR="0" rtl="0" algn="l">
              <a:spcBef>
                <a:spcPts val="36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>
            <a:off x="457200" y="6476998"/>
            <a:ext cx="213359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1" type="ftr"/>
          </p:nvPr>
        </p:nvSpPr>
        <p:spPr>
          <a:xfrm>
            <a:off x="2640596" y="6476998"/>
            <a:ext cx="550771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204396" y="6476998"/>
            <a:ext cx="733864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6598920" y="0"/>
            <a:ext cx="4571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10800000" dist="10159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6647686" y="0"/>
            <a:ext cx="25146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1" name="Shape 111"/>
          <p:cNvSpPr txBox="1"/>
          <p:nvPr>
            <p:ph type="title"/>
          </p:nvPr>
        </p:nvSpPr>
        <p:spPr>
          <a:xfrm rot="5400000">
            <a:off x="4808537" y="2247902"/>
            <a:ext cx="5851525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FF7E00"/>
              </a:buClr>
              <a:buFont typeface="Corbel"/>
              <a:buNone/>
              <a:defRPr b="1" i="0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 rot="5400000">
            <a:off x="541337" y="220662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2052" lvl="0" marL="438912" marR="0" rtl="0" algn="l">
              <a:spcBef>
                <a:spcPts val="0"/>
              </a:spcBef>
              <a:buClr>
                <a:schemeClr val="accent1"/>
              </a:buClr>
              <a:buSzPct val="80000"/>
              <a:buFont typeface="Noto Sans Symbols"/>
              <a:buChar char="◼"/>
              <a:defRPr b="0" i="0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114300" lvl="1" marL="731520" marR="0" rtl="0" algn="l">
              <a:spcBef>
                <a:spcPts val="560"/>
              </a:spcBef>
              <a:buClr>
                <a:schemeClr val="accent2"/>
              </a:buClr>
              <a:buSzPct val="900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2296" lvl="2" marL="996696" marR="0" rtl="0" algn="l">
              <a:spcBef>
                <a:spcPts val="480"/>
              </a:spcBef>
              <a:buClr>
                <a:schemeClr val="accent3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60452" lvl="3" marL="1216152" marR="0" rtl="0" algn="l"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67564" lvl="4" marL="1426464" marR="0" rtl="0" algn="l">
              <a:spcBef>
                <a:spcPts val="400"/>
              </a:spcBef>
              <a:buClr>
                <a:schemeClr val="accent5"/>
              </a:buClr>
              <a:buSzPct val="100000"/>
              <a:buFont typeface="Noto Sans Symbol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65532" lvl="5" marL="1627632" marR="0" rtl="0" algn="l">
              <a:spcBef>
                <a:spcPts val="400"/>
              </a:spcBef>
              <a:buClr>
                <a:schemeClr val="accent6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76200" lvl="6" marL="1828800" marR="0" rtl="0" algn="l">
              <a:spcBef>
                <a:spcPts val="36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74167" lvl="7" marL="2029968" marR="0" rtl="0" algn="l">
              <a:spcBef>
                <a:spcPts val="360"/>
              </a:spcBef>
              <a:buClr>
                <a:schemeClr val="accent2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72135" lvl="8" marL="2231136" marR="0" rtl="0" algn="l">
              <a:spcBef>
                <a:spcPts val="36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0" type="dt"/>
          </p:nvPr>
        </p:nvSpPr>
        <p:spPr>
          <a:xfrm>
            <a:off x="457200" y="6476998"/>
            <a:ext cx="213359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1" type="ftr"/>
          </p:nvPr>
        </p:nvSpPr>
        <p:spPr>
          <a:xfrm>
            <a:off x="2640597" y="6377458"/>
            <a:ext cx="38364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204396" y="6476998"/>
            <a:ext cx="733864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gradFill>
          <a:gsLst>
            <a:gs pos="0">
              <a:srgbClr val="94FFFF"/>
            </a:gs>
            <a:gs pos="12000">
              <a:srgbClr val="94FFFF"/>
            </a:gs>
            <a:gs pos="20000">
              <a:srgbClr val="93FFFF"/>
            </a:gs>
            <a:gs pos="100000">
              <a:srgbClr val="006E7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0" y="0"/>
            <a:ext cx="9144000" cy="513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6" name="Shape 126"/>
          <p:cNvSpPr txBox="1"/>
          <p:nvPr>
            <p:ph type="ctrTitle"/>
          </p:nvPr>
        </p:nvSpPr>
        <p:spPr>
          <a:xfrm>
            <a:off x="685800" y="3355848"/>
            <a:ext cx="80772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Font typeface="Corbel"/>
              <a:buNone/>
              <a:defRPr b="1" i="0" sz="47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27" name="Shape 127"/>
          <p:cNvSpPr txBox="1"/>
          <p:nvPr>
            <p:ph idx="1" type="subTitle"/>
          </p:nvPr>
        </p:nvSpPr>
        <p:spPr>
          <a:xfrm>
            <a:off x="685800" y="1828800"/>
            <a:ext cx="80772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0" type="dt"/>
          </p:nvPr>
        </p:nvSpPr>
        <p:spPr>
          <a:xfrm>
            <a:off x="457200" y="6476998"/>
            <a:ext cx="21336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1" type="ftr"/>
          </p:nvPr>
        </p:nvSpPr>
        <p:spPr>
          <a:xfrm>
            <a:off x="2640596" y="6476998"/>
            <a:ext cx="55077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204396" y="6476998"/>
            <a:ext cx="7338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rbe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  <p:sp>
        <p:nvSpPr>
          <p:cNvPr id="131" name="Shape 131"/>
          <p:cNvSpPr/>
          <p:nvPr/>
        </p:nvSpPr>
        <p:spPr>
          <a:xfrm>
            <a:off x="0" y="5128332"/>
            <a:ext cx="9144000" cy="45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58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gradFill>
          <a:gsLst>
            <a:gs pos="0">
              <a:srgbClr val="94FFFF"/>
            </a:gs>
            <a:gs pos="12000">
              <a:srgbClr val="94FFFF"/>
            </a:gs>
            <a:gs pos="20000">
              <a:srgbClr val="93FFFF"/>
            </a:gs>
            <a:gs pos="100000">
              <a:srgbClr val="006E7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0" y="0"/>
            <a:ext cx="9144000" cy="260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0" y="2602518"/>
            <a:ext cx="9144000" cy="45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58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5" name="Shape 135"/>
          <p:cNvSpPr txBox="1"/>
          <p:nvPr>
            <p:ph type="title"/>
          </p:nvPr>
        </p:nvSpPr>
        <p:spPr>
          <a:xfrm>
            <a:off x="749808" y="118870"/>
            <a:ext cx="80133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Font typeface="Corbel"/>
              <a:buNone/>
              <a:defRPr b="1" i="0" sz="47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740664" y="1828800"/>
            <a:ext cx="80223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0" type="dt"/>
          </p:nvPr>
        </p:nvSpPr>
        <p:spPr>
          <a:xfrm>
            <a:off x="457200" y="6476998"/>
            <a:ext cx="21336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1" type="ftr"/>
          </p:nvPr>
        </p:nvSpPr>
        <p:spPr>
          <a:xfrm>
            <a:off x="2640596" y="6476998"/>
            <a:ext cx="55077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8204396" y="6476998"/>
            <a:ext cx="7338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rbe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457200" y="155446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Font typeface="Corbel"/>
              <a:buNone/>
              <a:defRPr b="1" i="0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965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  <a:defRPr b="0" i="0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38100" lvl="1" marL="73152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70103" lvl="2" marL="99669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66547" lvl="3" marL="121615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59436" lvl="4" marL="142646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Noto Sans Symbol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61467" lvl="5" marL="162763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38100" lvl="6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40132" lvl="7" marL="202996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42164" lvl="8" marL="2231136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0" type="dt"/>
          </p:nvPr>
        </p:nvSpPr>
        <p:spPr>
          <a:xfrm>
            <a:off x="457200" y="6476998"/>
            <a:ext cx="21336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Font typeface="Corbel"/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1" type="ftr"/>
          </p:nvPr>
        </p:nvSpPr>
        <p:spPr>
          <a:xfrm>
            <a:off x="2640596" y="6476998"/>
            <a:ext cx="55077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Font typeface="Corbel"/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204396" y="6476998"/>
            <a:ext cx="7338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SzPct val="25000"/>
              <a:buFont typeface="Corbe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457200" y="152400"/>
            <a:ext cx="82296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Font typeface="Corbel"/>
              <a:buNone/>
              <a:defRPr b="1" i="0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457200" y="1698985"/>
            <a:ext cx="40401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2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457200" y="2449510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8839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5719" lvl="1" marL="73152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6096" lvl="2" marL="996696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▪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15747" lvl="3" marL="121615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8636" lvl="4" marL="142646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Noto Sans Symbols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10667" lvl="5" marL="162763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12700" lvl="6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14732" lvl="7" marL="2029968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16764" lvl="8" marL="2231136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3" type="body"/>
          </p:nvPr>
        </p:nvSpPr>
        <p:spPr>
          <a:xfrm>
            <a:off x="4645025" y="1698985"/>
            <a:ext cx="40419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2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4" type="body"/>
          </p:nvPr>
        </p:nvSpPr>
        <p:spPr>
          <a:xfrm>
            <a:off x="4645025" y="2449510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8839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5719" lvl="1" marL="73152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6096" lvl="2" marL="996696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▪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15747" lvl="3" marL="121615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8636" lvl="4" marL="142646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Noto Sans Symbols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10667" lvl="5" marL="162763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12700" lvl="6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14732" lvl="7" marL="2029968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16764" lvl="8" marL="2231136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0" type="dt"/>
          </p:nvPr>
        </p:nvSpPr>
        <p:spPr>
          <a:xfrm>
            <a:off x="457200" y="6476998"/>
            <a:ext cx="21336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Font typeface="Corbel"/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1" type="ftr"/>
          </p:nvPr>
        </p:nvSpPr>
        <p:spPr>
          <a:xfrm>
            <a:off x="2640596" y="6476998"/>
            <a:ext cx="55077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Font typeface="Corbel"/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8204396" y="6476998"/>
            <a:ext cx="7338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SzPct val="25000"/>
              <a:buFont typeface="Corbe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gradFill>
          <a:gsLst>
            <a:gs pos="0">
              <a:srgbClr val="94FFFF"/>
            </a:gs>
            <a:gs pos="12000">
              <a:srgbClr val="94FFFF"/>
            </a:gs>
            <a:gs pos="20000">
              <a:srgbClr val="93FFFF"/>
            </a:gs>
            <a:gs pos="100000">
              <a:srgbClr val="006E7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0" y="0"/>
            <a:ext cx="9144000" cy="513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5" name="Shape 165"/>
          <p:cNvSpPr txBox="1"/>
          <p:nvPr>
            <p:ph type="ctrTitle"/>
          </p:nvPr>
        </p:nvSpPr>
        <p:spPr>
          <a:xfrm>
            <a:off x="685800" y="3355848"/>
            <a:ext cx="80772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Font typeface="Corbel"/>
              <a:buNone/>
              <a:defRPr b="1" i="0" sz="47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66" name="Shape 166"/>
          <p:cNvSpPr txBox="1"/>
          <p:nvPr>
            <p:ph idx="1" type="subTitle"/>
          </p:nvPr>
        </p:nvSpPr>
        <p:spPr>
          <a:xfrm>
            <a:off x="685800" y="1828800"/>
            <a:ext cx="80772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0" type="dt"/>
          </p:nvPr>
        </p:nvSpPr>
        <p:spPr>
          <a:xfrm>
            <a:off x="457200" y="6476998"/>
            <a:ext cx="21336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1" type="ftr"/>
          </p:nvPr>
        </p:nvSpPr>
        <p:spPr>
          <a:xfrm>
            <a:off x="2640596" y="6476998"/>
            <a:ext cx="55077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8204396" y="6476998"/>
            <a:ext cx="7338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rbe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  <p:sp>
        <p:nvSpPr>
          <p:cNvPr id="170" name="Shape 170"/>
          <p:cNvSpPr/>
          <p:nvPr/>
        </p:nvSpPr>
        <p:spPr>
          <a:xfrm>
            <a:off x="0" y="5128332"/>
            <a:ext cx="9144000" cy="45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58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gradFill>
          <a:gsLst>
            <a:gs pos="0">
              <a:srgbClr val="94FFFF"/>
            </a:gs>
            <a:gs pos="12000">
              <a:srgbClr val="94FFFF"/>
            </a:gs>
            <a:gs pos="20000">
              <a:srgbClr val="93FFFF"/>
            </a:gs>
            <a:gs pos="100000">
              <a:srgbClr val="006E7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0" y="0"/>
            <a:ext cx="9144000" cy="260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0" y="2602518"/>
            <a:ext cx="9144000" cy="45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58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4" name="Shape 174"/>
          <p:cNvSpPr txBox="1"/>
          <p:nvPr>
            <p:ph type="title"/>
          </p:nvPr>
        </p:nvSpPr>
        <p:spPr>
          <a:xfrm>
            <a:off x="749808" y="118870"/>
            <a:ext cx="80133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Font typeface="Corbel"/>
              <a:buNone/>
              <a:defRPr b="1" i="0" sz="47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740664" y="1828800"/>
            <a:ext cx="80223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10" type="dt"/>
          </p:nvPr>
        </p:nvSpPr>
        <p:spPr>
          <a:xfrm>
            <a:off x="457200" y="6476998"/>
            <a:ext cx="21336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1" type="ftr"/>
          </p:nvPr>
        </p:nvSpPr>
        <p:spPr>
          <a:xfrm>
            <a:off x="2640596" y="6476998"/>
            <a:ext cx="55077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204396" y="6476998"/>
            <a:ext cx="7338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rbe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gradFill>
          <a:gsLst>
            <a:gs pos="0">
              <a:srgbClr val="94FFFF"/>
            </a:gs>
            <a:gs pos="12000">
              <a:srgbClr val="94FFFF"/>
            </a:gs>
            <a:gs pos="20000">
              <a:srgbClr val="93FFFF"/>
            </a:gs>
            <a:gs pos="100000">
              <a:srgbClr val="006E7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9144000" cy="26025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0" y="2602519"/>
            <a:ext cx="9144000" cy="4571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59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" name="Shape 24"/>
          <p:cNvSpPr txBox="1"/>
          <p:nvPr>
            <p:ph type="title"/>
          </p:nvPr>
        </p:nvSpPr>
        <p:spPr>
          <a:xfrm>
            <a:off x="749808" y="118871"/>
            <a:ext cx="8013191" cy="16367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FF7E00"/>
              </a:buClr>
              <a:buFont typeface="Corbel"/>
              <a:buNone/>
              <a:defRPr b="1" i="0" sz="47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740664" y="1828800"/>
            <a:ext cx="8022336" cy="68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Noto Sans Symbols"/>
              <a:buNone/>
              <a:defRPr b="0" i="0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360"/>
              </a:spcBef>
              <a:buClr>
                <a:schemeClr val="accent2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320"/>
              </a:spcBef>
              <a:buClr>
                <a:schemeClr val="accent3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280"/>
              </a:spcBef>
              <a:buClr>
                <a:schemeClr val="accent4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280"/>
              </a:spcBef>
              <a:buClr>
                <a:schemeClr val="accent5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280"/>
              </a:spcBef>
              <a:buClr>
                <a:schemeClr val="accent6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280"/>
              </a:spcBef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280"/>
              </a:spcBef>
              <a:buClr>
                <a:schemeClr val="accent2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280"/>
              </a:spcBef>
              <a:buClr>
                <a:schemeClr val="accent3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457200" y="6476998"/>
            <a:ext cx="213359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2640596" y="6476998"/>
            <a:ext cx="550771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204396" y="6476998"/>
            <a:ext cx="733864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57200" y="152400"/>
            <a:ext cx="82296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Font typeface="Corbel"/>
              <a:buNone/>
              <a:defRPr b="1" i="0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457200" y="1773934"/>
            <a:ext cx="4038600" cy="4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267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10159" lvl="1" marL="73152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19303" lvl="2" marL="99669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41147" lvl="3" marL="121615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▪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34036" lvl="4" marL="1426464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36067" lvl="5" marL="162763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38100" lvl="6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40132" lvl="7" marL="202996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42164" lvl="8" marL="2231136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2" type="body"/>
          </p:nvPr>
        </p:nvSpPr>
        <p:spPr>
          <a:xfrm>
            <a:off x="4648200" y="1773934"/>
            <a:ext cx="4038600" cy="4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267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10159" lvl="1" marL="73152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19303" lvl="2" marL="99669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41147" lvl="3" marL="121615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▪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34036" lvl="4" marL="1426464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36067" lvl="5" marL="162763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38100" lvl="6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40132" lvl="7" marL="202996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42164" lvl="8" marL="2231136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10" type="dt"/>
          </p:nvPr>
        </p:nvSpPr>
        <p:spPr>
          <a:xfrm>
            <a:off x="457200" y="6476998"/>
            <a:ext cx="21336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Font typeface="Corbel"/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1" type="ftr"/>
          </p:nvPr>
        </p:nvSpPr>
        <p:spPr>
          <a:xfrm>
            <a:off x="2640596" y="6476998"/>
            <a:ext cx="55077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Font typeface="Corbel"/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12" type="sldNum"/>
          </p:nvPr>
        </p:nvSpPr>
        <p:spPr>
          <a:xfrm>
            <a:off x="8204396" y="6476998"/>
            <a:ext cx="7338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SzPct val="25000"/>
              <a:buFont typeface="Corbe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457200" y="152400"/>
            <a:ext cx="82296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Font typeface="Corbel"/>
              <a:buNone/>
              <a:defRPr b="1" i="0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88" name="Shape 188"/>
          <p:cNvSpPr txBox="1"/>
          <p:nvPr>
            <p:ph idx="10" type="dt"/>
          </p:nvPr>
        </p:nvSpPr>
        <p:spPr>
          <a:xfrm>
            <a:off x="457200" y="6476998"/>
            <a:ext cx="21336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Font typeface="Corbel"/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11" type="ftr"/>
          </p:nvPr>
        </p:nvSpPr>
        <p:spPr>
          <a:xfrm>
            <a:off x="2640596" y="6476998"/>
            <a:ext cx="55077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Font typeface="Corbel"/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8204396" y="6476998"/>
            <a:ext cx="7338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SzPct val="25000"/>
              <a:buFont typeface="Corbe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0" type="dt"/>
          </p:nvPr>
        </p:nvSpPr>
        <p:spPr>
          <a:xfrm>
            <a:off x="457200" y="6476998"/>
            <a:ext cx="21336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Font typeface="Corbel"/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11" type="ftr"/>
          </p:nvPr>
        </p:nvSpPr>
        <p:spPr>
          <a:xfrm>
            <a:off x="2640596" y="6476998"/>
            <a:ext cx="55077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Font typeface="Corbel"/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8204396" y="6476998"/>
            <a:ext cx="7338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SzPct val="25000"/>
              <a:buFont typeface="Corbe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167838" y="152400"/>
            <a:ext cx="2523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Font typeface="Corbel"/>
              <a:buNone/>
              <a:defRPr b="0" i="0" sz="20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019375" y="1743133"/>
            <a:ext cx="5920500" cy="4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965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  <a:defRPr b="0" i="0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38100" lvl="1" marL="73152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70103" lvl="2" marL="99669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66547" lvl="3" marL="121615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59436" lvl="4" marL="142646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Noto Sans Symbol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61467" lvl="5" marL="162763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63500" lvl="6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65532" lvl="7" marL="202996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67564" lvl="8" marL="223113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2" type="body"/>
          </p:nvPr>
        </p:nvSpPr>
        <p:spPr>
          <a:xfrm>
            <a:off x="167838" y="1730016"/>
            <a:ext cx="2469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6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0" type="dt"/>
          </p:nvPr>
        </p:nvSpPr>
        <p:spPr>
          <a:xfrm>
            <a:off x="457200" y="6476998"/>
            <a:ext cx="21336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Font typeface="Corbel"/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1" type="ftr"/>
          </p:nvPr>
        </p:nvSpPr>
        <p:spPr>
          <a:xfrm>
            <a:off x="2640596" y="6476998"/>
            <a:ext cx="55077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Font typeface="Corbel"/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8204396" y="6476998"/>
            <a:ext cx="7338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SzPct val="25000"/>
              <a:buFont typeface="Corbe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  <p:sp>
        <p:nvSpPr>
          <p:cNvPr id="202" name="Shape 202"/>
          <p:cNvSpPr/>
          <p:nvPr/>
        </p:nvSpPr>
        <p:spPr>
          <a:xfrm>
            <a:off x="2855735" y="0"/>
            <a:ext cx="45600" cy="14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2855735" y="0"/>
            <a:ext cx="45600" cy="14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bg>
      <p:bgPr>
        <a:solidFill>
          <a:schemeClr val="lt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64592" y="155446"/>
            <a:ext cx="2525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Font typeface="Corbel"/>
              <a:buNone/>
              <a:defRPr b="0" i="0" sz="20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206" name="Shape 206"/>
          <p:cNvSpPr/>
          <p:nvPr>
            <p:ph idx="2" type="pic"/>
          </p:nvPr>
        </p:nvSpPr>
        <p:spPr>
          <a:xfrm>
            <a:off x="2903805" y="1484808"/>
            <a:ext cx="6247500" cy="5373300"/>
          </a:xfrm>
          <a:prstGeom prst="rect">
            <a:avLst/>
          </a:prstGeom>
          <a:solidFill>
            <a:srgbClr val="0083DF"/>
          </a:solid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164592" y="1728216"/>
            <a:ext cx="2469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5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6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3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10" type="dt"/>
          </p:nvPr>
        </p:nvSpPr>
        <p:spPr>
          <a:xfrm>
            <a:off x="164592" y="1170432"/>
            <a:ext cx="2523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Font typeface="Corbel"/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9" name="Shape 209"/>
          <p:cNvSpPr/>
          <p:nvPr/>
        </p:nvSpPr>
        <p:spPr>
          <a:xfrm>
            <a:off x="2855735" y="0"/>
            <a:ext cx="45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2855735" y="0"/>
            <a:ext cx="45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1" name="Shape 211"/>
          <p:cNvSpPr txBox="1"/>
          <p:nvPr>
            <p:ph idx="11" type="ftr"/>
          </p:nvPr>
        </p:nvSpPr>
        <p:spPr>
          <a:xfrm>
            <a:off x="3035808" y="1170432"/>
            <a:ext cx="51939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Font typeface="Corbel"/>
              <a:buNone/>
              <a:defRPr b="0" i="0" sz="1200" u="none" cap="none" strike="noStrike">
                <a:solidFill>
                  <a:srgbClr val="BABABA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8339328" y="1170432"/>
            <a:ext cx="7338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SzPct val="25000"/>
              <a:buFont typeface="Corbe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457200" y="152400"/>
            <a:ext cx="82296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Font typeface="Corbel"/>
              <a:buNone/>
              <a:defRPr b="1" i="0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 rot="5400000">
            <a:off x="2259149" y="-26758"/>
            <a:ext cx="46257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965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  <a:defRPr b="0" i="0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38100" lvl="1" marL="73152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70103" lvl="2" marL="99669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66547" lvl="3" marL="121615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59436" lvl="4" marL="142646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Noto Sans Symbol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61467" lvl="5" marL="162763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38100" lvl="6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40132" lvl="7" marL="202996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42164" lvl="8" marL="2231136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0" type="dt"/>
          </p:nvPr>
        </p:nvSpPr>
        <p:spPr>
          <a:xfrm>
            <a:off x="457200" y="6476998"/>
            <a:ext cx="21336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Font typeface="Corbel"/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1" type="ftr"/>
          </p:nvPr>
        </p:nvSpPr>
        <p:spPr>
          <a:xfrm>
            <a:off x="2640596" y="6476998"/>
            <a:ext cx="55077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Font typeface="Corbel"/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8204396" y="6476998"/>
            <a:ext cx="7338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SzPct val="25000"/>
              <a:buFont typeface="Corbe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6598920" y="0"/>
            <a:ext cx="456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10800000" dist="10158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6647685" y="0"/>
            <a:ext cx="25146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2" name="Shape 222"/>
          <p:cNvSpPr txBox="1"/>
          <p:nvPr>
            <p:ph type="title"/>
          </p:nvPr>
        </p:nvSpPr>
        <p:spPr>
          <a:xfrm rot="5400000">
            <a:off x="4808549" y="2247888"/>
            <a:ext cx="58515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Font typeface="Corbel"/>
              <a:buNone/>
              <a:defRPr b="1" i="0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 rot="5400000">
            <a:off x="541348" y="22064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965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  <a:defRPr b="0" i="0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38100" lvl="1" marL="73152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70103" lvl="2" marL="99669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66547" lvl="3" marL="121615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59436" lvl="4" marL="142646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Noto Sans Symbol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61467" lvl="5" marL="162763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38100" lvl="6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40132" lvl="7" marL="202996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42164" lvl="8" marL="2231136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24" name="Shape 224"/>
          <p:cNvSpPr txBox="1"/>
          <p:nvPr>
            <p:ph idx="10" type="dt"/>
          </p:nvPr>
        </p:nvSpPr>
        <p:spPr>
          <a:xfrm>
            <a:off x="457200" y="6476998"/>
            <a:ext cx="21336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Font typeface="Corbel"/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25" name="Shape 225"/>
          <p:cNvSpPr txBox="1"/>
          <p:nvPr>
            <p:ph idx="11" type="ftr"/>
          </p:nvPr>
        </p:nvSpPr>
        <p:spPr>
          <a:xfrm>
            <a:off x="2640597" y="6377457"/>
            <a:ext cx="3836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Font typeface="Corbel"/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204396" y="6476998"/>
            <a:ext cx="7338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SzPct val="25000"/>
              <a:buFont typeface="Corbe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457200" y="155447"/>
            <a:ext cx="8229600" cy="1252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FF7E00"/>
              </a:buClr>
              <a:buFont typeface="Corbel"/>
              <a:buNone/>
              <a:defRPr b="1" i="0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457200" y="1775191"/>
            <a:ext cx="8229600" cy="46256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2052" lvl="0" marL="438912" marR="0" rtl="0" algn="l">
              <a:spcBef>
                <a:spcPts val="0"/>
              </a:spcBef>
              <a:buClr>
                <a:schemeClr val="accent1"/>
              </a:buClr>
              <a:buSzPct val="80000"/>
              <a:buFont typeface="Noto Sans Symbols"/>
              <a:buChar char="◼"/>
              <a:defRPr b="0" i="0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114300" lvl="1" marL="731520" marR="0" rtl="0" algn="l">
              <a:spcBef>
                <a:spcPts val="560"/>
              </a:spcBef>
              <a:buClr>
                <a:schemeClr val="accent2"/>
              </a:buClr>
              <a:buSzPct val="900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2296" lvl="2" marL="996696" marR="0" rtl="0" algn="l">
              <a:spcBef>
                <a:spcPts val="480"/>
              </a:spcBef>
              <a:buClr>
                <a:schemeClr val="accent3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60452" lvl="3" marL="1216152" marR="0" rtl="0" algn="l"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67564" lvl="4" marL="1426464" marR="0" rtl="0" algn="l">
              <a:spcBef>
                <a:spcPts val="400"/>
              </a:spcBef>
              <a:buClr>
                <a:schemeClr val="accent5"/>
              </a:buClr>
              <a:buSzPct val="100000"/>
              <a:buFont typeface="Noto Sans Symbol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65532" lvl="5" marL="1627632" marR="0" rtl="0" algn="l">
              <a:spcBef>
                <a:spcPts val="400"/>
              </a:spcBef>
              <a:buClr>
                <a:schemeClr val="accent6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76200" lvl="6" marL="1828800" marR="0" rtl="0" algn="l">
              <a:spcBef>
                <a:spcPts val="36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74167" lvl="7" marL="2029968" marR="0" rtl="0" algn="l">
              <a:spcBef>
                <a:spcPts val="360"/>
              </a:spcBef>
              <a:buClr>
                <a:schemeClr val="accent2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72135" lvl="8" marL="2231136" marR="0" rtl="0" algn="l">
              <a:spcBef>
                <a:spcPts val="36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0" type="dt"/>
          </p:nvPr>
        </p:nvSpPr>
        <p:spPr>
          <a:xfrm>
            <a:off x="457200" y="6476998"/>
            <a:ext cx="213359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1" type="ftr"/>
          </p:nvPr>
        </p:nvSpPr>
        <p:spPr>
          <a:xfrm>
            <a:off x="2640596" y="6476998"/>
            <a:ext cx="550771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204396" y="6476998"/>
            <a:ext cx="733864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FF7E00"/>
              </a:buClr>
              <a:buFont typeface="Corbel"/>
              <a:buNone/>
              <a:defRPr b="1" i="0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457200" y="1698986"/>
            <a:ext cx="4040187" cy="7153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Noto Sans Symbols"/>
              <a:buNone/>
              <a:defRPr b="1" i="0" sz="2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accent2"/>
              </a:buClr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accent3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accent4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accent5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accent6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accent2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accent3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57200" y="2449511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02692" lvl="0" marL="438912" marR="0" rtl="0" algn="l">
              <a:spcBef>
                <a:spcPts val="0"/>
              </a:spcBef>
              <a:buClr>
                <a:schemeClr val="accent1"/>
              </a:buClr>
              <a:buSzPct val="80000"/>
              <a:buFont typeface="Noto Sans Symbols"/>
              <a:buChar char="◼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160019" lvl="1" marL="731520" marR="0" rtl="0" algn="l">
              <a:spcBef>
                <a:spcPts val="400"/>
              </a:spcBef>
              <a:buClr>
                <a:schemeClr val="accent2"/>
              </a:buClr>
              <a:buSzPct val="9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120396" lvl="2" marL="996696" marR="0" rtl="0" algn="l">
              <a:spcBef>
                <a:spcPts val="360"/>
              </a:spcBef>
              <a:buClr>
                <a:schemeClr val="accent3"/>
              </a:buClr>
              <a:buSzPct val="100000"/>
              <a:buFont typeface="Arial"/>
              <a:buChar char="▪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85852" lvl="3" marL="1216152" marR="0" rtl="0" algn="l">
              <a:spcBef>
                <a:spcPts val="320"/>
              </a:spcBef>
              <a:buClr>
                <a:schemeClr val="accent4"/>
              </a:buClr>
              <a:buSzPct val="100000"/>
              <a:buFont typeface="Arial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92964" lvl="4" marL="1426464" marR="0" rtl="0" algn="l">
              <a:spcBef>
                <a:spcPts val="320"/>
              </a:spcBef>
              <a:buClr>
                <a:schemeClr val="accent5"/>
              </a:buClr>
              <a:buSzPct val="100000"/>
              <a:buFont typeface="Noto Sans Symbols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90932" lvl="5" marL="1627632" marR="0" rtl="0" algn="l">
              <a:spcBef>
                <a:spcPts val="320"/>
              </a:spcBef>
              <a:buClr>
                <a:schemeClr val="accent6"/>
              </a:buClr>
              <a:buSzPct val="10000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88900" lvl="6" marL="1828800" marR="0" rtl="0" algn="l">
              <a:spcBef>
                <a:spcPts val="32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86867" lvl="7" marL="2029968" marR="0" rtl="0" algn="l">
              <a:spcBef>
                <a:spcPts val="320"/>
              </a:spcBef>
              <a:buClr>
                <a:schemeClr val="accent2"/>
              </a:buClr>
              <a:buSzPct val="10000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84835" lvl="8" marL="2231136" marR="0" rtl="0" algn="l">
              <a:spcBef>
                <a:spcPts val="32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3" type="body"/>
          </p:nvPr>
        </p:nvSpPr>
        <p:spPr>
          <a:xfrm>
            <a:off x="4645025" y="1698986"/>
            <a:ext cx="4041774" cy="7153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Noto Sans Symbols"/>
              <a:buNone/>
              <a:defRPr b="1" i="0" sz="2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accent2"/>
              </a:buClr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accent3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accent4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accent5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accent6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accent2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accent3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4" type="body"/>
          </p:nvPr>
        </p:nvSpPr>
        <p:spPr>
          <a:xfrm>
            <a:off x="4645025" y="2449511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02692" lvl="0" marL="438912" marR="0" rtl="0" algn="l">
              <a:spcBef>
                <a:spcPts val="0"/>
              </a:spcBef>
              <a:buClr>
                <a:schemeClr val="accent1"/>
              </a:buClr>
              <a:buSzPct val="80000"/>
              <a:buFont typeface="Noto Sans Symbols"/>
              <a:buChar char="◼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160019" lvl="1" marL="731520" marR="0" rtl="0" algn="l">
              <a:spcBef>
                <a:spcPts val="400"/>
              </a:spcBef>
              <a:buClr>
                <a:schemeClr val="accent2"/>
              </a:buClr>
              <a:buSzPct val="90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120396" lvl="2" marL="996696" marR="0" rtl="0" algn="l">
              <a:spcBef>
                <a:spcPts val="360"/>
              </a:spcBef>
              <a:buClr>
                <a:schemeClr val="accent3"/>
              </a:buClr>
              <a:buSzPct val="100000"/>
              <a:buFont typeface="Arial"/>
              <a:buChar char="▪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85852" lvl="3" marL="1216152" marR="0" rtl="0" algn="l">
              <a:spcBef>
                <a:spcPts val="320"/>
              </a:spcBef>
              <a:buClr>
                <a:schemeClr val="accent4"/>
              </a:buClr>
              <a:buSzPct val="100000"/>
              <a:buFont typeface="Arial"/>
              <a:buChar char="▪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92964" lvl="4" marL="1426464" marR="0" rtl="0" algn="l">
              <a:spcBef>
                <a:spcPts val="320"/>
              </a:spcBef>
              <a:buClr>
                <a:schemeClr val="accent5"/>
              </a:buClr>
              <a:buSzPct val="100000"/>
              <a:buFont typeface="Noto Sans Symbols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90932" lvl="5" marL="1627632" marR="0" rtl="0" algn="l">
              <a:spcBef>
                <a:spcPts val="320"/>
              </a:spcBef>
              <a:buClr>
                <a:schemeClr val="accent6"/>
              </a:buClr>
              <a:buSzPct val="10000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88900" lvl="6" marL="1828800" marR="0" rtl="0" algn="l">
              <a:spcBef>
                <a:spcPts val="32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86867" lvl="7" marL="2029968" marR="0" rtl="0" algn="l">
              <a:spcBef>
                <a:spcPts val="320"/>
              </a:spcBef>
              <a:buClr>
                <a:schemeClr val="accent2"/>
              </a:buClr>
              <a:buSzPct val="10000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84835" lvl="8" marL="2231136" marR="0" rtl="0" algn="l">
              <a:spcBef>
                <a:spcPts val="32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0" type="dt"/>
          </p:nvPr>
        </p:nvSpPr>
        <p:spPr>
          <a:xfrm>
            <a:off x="457200" y="6476998"/>
            <a:ext cx="213359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1" type="ftr"/>
          </p:nvPr>
        </p:nvSpPr>
        <p:spPr>
          <a:xfrm>
            <a:off x="2640596" y="6476998"/>
            <a:ext cx="550771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204396" y="6476998"/>
            <a:ext cx="733864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gradFill>
          <a:gsLst>
            <a:gs pos="0">
              <a:srgbClr val="94FFFF"/>
            </a:gs>
            <a:gs pos="12000">
              <a:srgbClr val="94FFFF"/>
            </a:gs>
            <a:gs pos="20000">
              <a:srgbClr val="93FFFF"/>
            </a:gs>
            <a:gs pos="100000">
              <a:srgbClr val="006E7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9143998" cy="513542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4" name="Shape 54"/>
          <p:cNvSpPr txBox="1"/>
          <p:nvPr>
            <p:ph type="ctrTitle"/>
          </p:nvPr>
        </p:nvSpPr>
        <p:spPr>
          <a:xfrm>
            <a:off x="685800" y="3355848"/>
            <a:ext cx="8077199" cy="16733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FF7E00"/>
              </a:buClr>
              <a:buFont typeface="Corbel"/>
              <a:buNone/>
              <a:defRPr b="1" i="0" sz="47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685800" y="1828800"/>
            <a:ext cx="8077199" cy="149961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Noto Sans Symbols"/>
              <a:buNone/>
              <a:defRPr b="0" i="0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ctr">
              <a:spcBef>
                <a:spcPts val="560"/>
              </a:spcBef>
              <a:buClr>
                <a:schemeClr val="accent2"/>
              </a:buClr>
              <a:buFont typeface="Noto Sans Symbols"/>
              <a:buNone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ctr">
              <a:spcBef>
                <a:spcPts val="480"/>
              </a:spcBef>
              <a:buClr>
                <a:schemeClr val="accent3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ctr">
              <a:spcBef>
                <a:spcPts val="400"/>
              </a:spcBef>
              <a:buClr>
                <a:schemeClr val="accent4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ctr">
              <a:spcBef>
                <a:spcPts val="400"/>
              </a:spcBef>
              <a:buClr>
                <a:schemeClr val="accent5"/>
              </a:buClr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ctr">
              <a:spcBef>
                <a:spcPts val="400"/>
              </a:spcBef>
              <a:buClr>
                <a:schemeClr val="accent6"/>
              </a:buClr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ctr">
              <a:spcBef>
                <a:spcPts val="360"/>
              </a:spcBef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ctr">
              <a:spcBef>
                <a:spcPts val="360"/>
              </a:spcBef>
              <a:buClr>
                <a:schemeClr val="accent2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ctr">
              <a:spcBef>
                <a:spcPts val="360"/>
              </a:spcBef>
              <a:buClr>
                <a:schemeClr val="accent3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0" type="dt"/>
          </p:nvPr>
        </p:nvSpPr>
        <p:spPr>
          <a:xfrm>
            <a:off x="457200" y="6476998"/>
            <a:ext cx="213359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2640596" y="6476998"/>
            <a:ext cx="550771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204396" y="6476998"/>
            <a:ext cx="733864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  <p:sp>
        <p:nvSpPr>
          <p:cNvPr id="59" name="Shape 59"/>
          <p:cNvSpPr/>
          <p:nvPr/>
        </p:nvSpPr>
        <p:spPr>
          <a:xfrm>
            <a:off x="0" y="5128333"/>
            <a:ext cx="9144000" cy="4571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59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gradFill>
          <a:gsLst>
            <a:gs pos="0">
              <a:srgbClr val="94FFFF"/>
            </a:gs>
            <a:gs pos="12000">
              <a:srgbClr val="94FFFF"/>
            </a:gs>
            <a:gs pos="20000">
              <a:srgbClr val="93FFFF"/>
            </a:gs>
            <a:gs pos="100000">
              <a:srgbClr val="006E7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0"/>
            <a:ext cx="9144000" cy="26025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0" y="2602519"/>
            <a:ext cx="9144000" cy="4571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59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Shape 63"/>
          <p:cNvSpPr txBox="1"/>
          <p:nvPr>
            <p:ph type="title"/>
          </p:nvPr>
        </p:nvSpPr>
        <p:spPr>
          <a:xfrm>
            <a:off x="749808" y="118871"/>
            <a:ext cx="8013191" cy="16367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FF7E00"/>
              </a:buClr>
              <a:buFont typeface="Corbel"/>
              <a:buNone/>
              <a:defRPr b="1" i="0" sz="47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740664" y="1828800"/>
            <a:ext cx="8022336" cy="68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Noto Sans Symbols"/>
              <a:buNone/>
              <a:defRPr b="0" i="0" sz="2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360"/>
              </a:spcBef>
              <a:buClr>
                <a:schemeClr val="accent2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320"/>
              </a:spcBef>
              <a:buClr>
                <a:schemeClr val="accent3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280"/>
              </a:spcBef>
              <a:buClr>
                <a:schemeClr val="accent4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280"/>
              </a:spcBef>
              <a:buClr>
                <a:schemeClr val="accent5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280"/>
              </a:spcBef>
              <a:buClr>
                <a:schemeClr val="accent6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280"/>
              </a:spcBef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280"/>
              </a:spcBef>
              <a:buClr>
                <a:schemeClr val="accent2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280"/>
              </a:spcBef>
              <a:buClr>
                <a:schemeClr val="accent3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457200" y="6476998"/>
            <a:ext cx="213359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2640596" y="6476998"/>
            <a:ext cx="550771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204396" y="6476998"/>
            <a:ext cx="733864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FF7E00"/>
              </a:buClr>
              <a:buFont typeface="Corbel"/>
              <a:buNone/>
              <a:defRPr b="1" i="0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457200" y="1773935"/>
            <a:ext cx="4038599" cy="4623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82372" lvl="0" marL="438912" marR="0" rtl="0" algn="l">
              <a:spcBef>
                <a:spcPts val="0"/>
              </a:spcBef>
              <a:buClr>
                <a:schemeClr val="accent1"/>
              </a:buClr>
              <a:buSzPct val="80000"/>
              <a:buFont typeface="Noto Sans Symbols"/>
              <a:buChar char="◼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137159" lvl="1" marL="731520" marR="0" rtl="0" algn="l">
              <a:spcBef>
                <a:spcPts val="480"/>
              </a:spcBef>
              <a:buClr>
                <a:schemeClr val="accent2"/>
              </a:buClr>
              <a:buSzPct val="900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107696" lvl="2" marL="996696" marR="0" rtl="0" algn="l">
              <a:spcBef>
                <a:spcPts val="400"/>
              </a:spcBef>
              <a:buClr>
                <a:schemeClr val="accent3"/>
              </a:buClr>
              <a:buSzPct val="100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73152" lvl="3" marL="1216152" marR="0" rtl="0" algn="l">
              <a:spcBef>
                <a:spcPts val="360"/>
              </a:spcBef>
              <a:buClr>
                <a:schemeClr val="accent4"/>
              </a:buClr>
              <a:buSzPct val="100000"/>
              <a:buFont typeface="Arial"/>
              <a:buChar char="▪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80264" lvl="4" marL="1426464" marR="0" rtl="0" algn="l">
              <a:spcBef>
                <a:spcPts val="360"/>
              </a:spcBef>
              <a:buClr>
                <a:schemeClr val="accent5"/>
              </a:buClr>
              <a:buSzPct val="10000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78232" lvl="5" marL="1627632" marR="0" rtl="0" algn="l">
              <a:spcBef>
                <a:spcPts val="360"/>
              </a:spcBef>
              <a:buClr>
                <a:schemeClr val="accent6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76200" lvl="6" marL="1828800" marR="0" rtl="0" algn="l">
              <a:spcBef>
                <a:spcPts val="36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74167" lvl="7" marL="2029968" marR="0" rtl="0" algn="l">
              <a:spcBef>
                <a:spcPts val="360"/>
              </a:spcBef>
              <a:buClr>
                <a:schemeClr val="accent2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72135" lvl="8" marL="2231136" marR="0" rtl="0" algn="l">
              <a:spcBef>
                <a:spcPts val="36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4648200" y="1773935"/>
            <a:ext cx="4038599" cy="4623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82372" lvl="0" marL="438912" marR="0" rtl="0" algn="l">
              <a:spcBef>
                <a:spcPts val="0"/>
              </a:spcBef>
              <a:buClr>
                <a:schemeClr val="accent1"/>
              </a:buClr>
              <a:buSzPct val="80000"/>
              <a:buFont typeface="Noto Sans Symbols"/>
              <a:buChar char="◼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137159" lvl="1" marL="731520" marR="0" rtl="0" algn="l">
              <a:spcBef>
                <a:spcPts val="480"/>
              </a:spcBef>
              <a:buClr>
                <a:schemeClr val="accent2"/>
              </a:buClr>
              <a:buSzPct val="900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107696" lvl="2" marL="996696" marR="0" rtl="0" algn="l">
              <a:spcBef>
                <a:spcPts val="400"/>
              </a:spcBef>
              <a:buClr>
                <a:schemeClr val="accent3"/>
              </a:buClr>
              <a:buSzPct val="100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73152" lvl="3" marL="1216152" marR="0" rtl="0" algn="l">
              <a:spcBef>
                <a:spcPts val="360"/>
              </a:spcBef>
              <a:buClr>
                <a:schemeClr val="accent4"/>
              </a:buClr>
              <a:buSzPct val="100000"/>
              <a:buFont typeface="Arial"/>
              <a:buChar char="▪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80264" lvl="4" marL="1426464" marR="0" rtl="0" algn="l">
              <a:spcBef>
                <a:spcPts val="360"/>
              </a:spcBef>
              <a:buClr>
                <a:schemeClr val="accent5"/>
              </a:buClr>
              <a:buSzPct val="10000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78232" lvl="5" marL="1627632" marR="0" rtl="0" algn="l">
              <a:spcBef>
                <a:spcPts val="360"/>
              </a:spcBef>
              <a:buClr>
                <a:schemeClr val="accent6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76200" lvl="6" marL="1828800" marR="0" rtl="0" algn="l">
              <a:spcBef>
                <a:spcPts val="36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74167" lvl="7" marL="2029968" marR="0" rtl="0" algn="l">
              <a:spcBef>
                <a:spcPts val="360"/>
              </a:spcBef>
              <a:buClr>
                <a:schemeClr val="accent2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72135" lvl="8" marL="2231136" marR="0" rtl="0" algn="l">
              <a:spcBef>
                <a:spcPts val="36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0" type="dt"/>
          </p:nvPr>
        </p:nvSpPr>
        <p:spPr>
          <a:xfrm>
            <a:off x="457200" y="6476998"/>
            <a:ext cx="213359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1" type="ftr"/>
          </p:nvPr>
        </p:nvSpPr>
        <p:spPr>
          <a:xfrm>
            <a:off x="2640596" y="6476998"/>
            <a:ext cx="550771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204396" y="6476998"/>
            <a:ext cx="733864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FF7E00"/>
              </a:buClr>
              <a:buFont typeface="Corbel"/>
              <a:buNone/>
              <a:defRPr b="1" i="0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457200" y="6476998"/>
            <a:ext cx="213359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2640596" y="6476998"/>
            <a:ext cx="550771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204396" y="6476998"/>
            <a:ext cx="733864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0" type="dt"/>
          </p:nvPr>
        </p:nvSpPr>
        <p:spPr>
          <a:xfrm>
            <a:off x="457200" y="6476998"/>
            <a:ext cx="213359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2640596" y="6476998"/>
            <a:ext cx="550771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204396" y="6476998"/>
            <a:ext cx="733864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5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1435895"/>
            <a:ext cx="9144000" cy="4571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59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Shape 7"/>
          <p:cNvSpPr/>
          <p:nvPr/>
        </p:nvSpPr>
        <p:spPr>
          <a:xfrm>
            <a:off x="0" y="0"/>
            <a:ext cx="9143998" cy="14337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Shape 8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FF7E00"/>
              </a:buClr>
              <a:buFont typeface="Corbel"/>
              <a:buNone/>
              <a:defRPr b="1" i="0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457200" y="1775191"/>
            <a:ext cx="8229600" cy="46256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2052" lvl="0" marL="438912" marR="0" rtl="0" algn="l">
              <a:spcBef>
                <a:spcPts val="0"/>
              </a:spcBef>
              <a:buClr>
                <a:schemeClr val="accent1"/>
              </a:buClr>
              <a:buSzPct val="80000"/>
              <a:buFont typeface="Noto Sans Symbols"/>
              <a:buChar char="◼"/>
              <a:defRPr b="0" i="0" sz="3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114300" lvl="1" marL="731520" marR="0" rtl="0" algn="l">
              <a:spcBef>
                <a:spcPts val="560"/>
              </a:spcBef>
              <a:buClr>
                <a:schemeClr val="accent2"/>
              </a:buClr>
              <a:buSzPct val="9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2296" lvl="2" marL="996696" marR="0" rtl="0" algn="l">
              <a:spcBef>
                <a:spcPts val="480"/>
              </a:spcBef>
              <a:buClr>
                <a:schemeClr val="accent3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60452" lvl="3" marL="1216152" marR="0" rtl="0" algn="l"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67564" lvl="4" marL="1426464" marR="0" rtl="0" algn="l">
              <a:spcBef>
                <a:spcPts val="400"/>
              </a:spcBef>
              <a:buClr>
                <a:schemeClr val="accent5"/>
              </a:buClr>
              <a:buSzPct val="100000"/>
              <a:buFont typeface="Noto Sans Symbols"/>
              <a:buChar char="•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65532" lvl="5" marL="1627632" marR="0" rtl="0" algn="l">
              <a:spcBef>
                <a:spcPts val="400"/>
              </a:spcBef>
              <a:buClr>
                <a:schemeClr val="accent6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76200" lvl="6" marL="1828800" marR="0" rtl="0" algn="l">
              <a:spcBef>
                <a:spcPts val="36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74167" lvl="7" marL="2029968" marR="0" rtl="0" algn="l">
              <a:spcBef>
                <a:spcPts val="360"/>
              </a:spcBef>
              <a:buClr>
                <a:schemeClr val="accent2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72135" lvl="8" marL="2231136" marR="0" rtl="0" algn="l">
              <a:spcBef>
                <a:spcPts val="36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0" type="dt"/>
          </p:nvPr>
        </p:nvSpPr>
        <p:spPr>
          <a:xfrm>
            <a:off x="457200" y="6476998"/>
            <a:ext cx="213359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1" type="ftr"/>
          </p:nvPr>
        </p:nvSpPr>
        <p:spPr>
          <a:xfrm>
            <a:off x="2640596" y="6476998"/>
            <a:ext cx="550771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204396" y="6476998"/>
            <a:ext cx="733864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1435895"/>
            <a:ext cx="9144000" cy="4571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59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" name="Shape 31"/>
          <p:cNvSpPr/>
          <p:nvPr/>
        </p:nvSpPr>
        <p:spPr>
          <a:xfrm>
            <a:off x="0" y="0"/>
            <a:ext cx="9143998" cy="14337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" name="Shape 32"/>
          <p:cNvSpPr txBox="1"/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FF7E00"/>
              </a:buClr>
              <a:buFont typeface="Corbel"/>
              <a:buNone/>
              <a:defRPr b="1" i="0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457200" y="1775191"/>
            <a:ext cx="8229600" cy="46256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2052" lvl="0" marL="438912" marR="0" rtl="0" algn="l">
              <a:spcBef>
                <a:spcPts val="0"/>
              </a:spcBef>
              <a:buClr>
                <a:schemeClr val="accent1"/>
              </a:buClr>
              <a:buSzPct val="80000"/>
              <a:buFont typeface="Noto Sans Symbols"/>
              <a:buChar char="◼"/>
              <a:defRPr b="0" i="0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114300" lvl="1" marL="731520" marR="0" rtl="0" algn="l">
              <a:spcBef>
                <a:spcPts val="560"/>
              </a:spcBef>
              <a:buClr>
                <a:schemeClr val="accent2"/>
              </a:buClr>
              <a:buSzPct val="900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82296" lvl="2" marL="996696" marR="0" rtl="0" algn="l">
              <a:spcBef>
                <a:spcPts val="480"/>
              </a:spcBef>
              <a:buClr>
                <a:schemeClr val="accent3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60452" lvl="3" marL="1216152" marR="0" rtl="0" algn="l">
              <a:spcBef>
                <a:spcPts val="400"/>
              </a:spcBef>
              <a:buClr>
                <a:schemeClr val="accent4"/>
              </a:buClr>
              <a:buSzPct val="100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67564" lvl="4" marL="1426464" marR="0" rtl="0" algn="l">
              <a:spcBef>
                <a:spcPts val="400"/>
              </a:spcBef>
              <a:buClr>
                <a:schemeClr val="accent5"/>
              </a:buClr>
              <a:buSzPct val="100000"/>
              <a:buFont typeface="Noto Sans Symbol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65532" lvl="5" marL="1627632" marR="0" rtl="0" algn="l">
              <a:spcBef>
                <a:spcPts val="400"/>
              </a:spcBef>
              <a:buClr>
                <a:schemeClr val="accent6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76200" lvl="6" marL="1828800" marR="0" rtl="0" algn="l">
              <a:spcBef>
                <a:spcPts val="36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74167" lvl="7" marL="2029968" marR="0" rtl="0" algn="l">
              <a:spcBef>
                <a:spcPts val="360"/>
              </a:spcBef>
              <a:buClr>
                <a:schemeClr val="accent2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72135" lvl="8" marL="2231136" marR="0" rtl="0" algn="l">
              <a:spcBef>
                <a:spcPts val="360"/>
              </a:spcBef>
              <a:buClr>
                <a:schemeClr val="accent3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0" type="dt"/>
          </p:nvPr>
        </p:nvSpPr>
        <p:spPr>
          <a:xfrm>
            <a:off x="457200" y="6476998"/>
            <a:ext cx="213359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1" type="ftr"/>
          </p:nvPr>
        </p:nvSpPr>
        <p:spPr>
          <a:xfrm>
            <a:off x="2640596" y="6476998"/>
            <a:ext cx="5507719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204396" y="6476998"/>
            <a:ext cx="733864" cy="2743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0" y="1435895"/>
            <a:ext cx="9144000" cy="45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58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0" y="0"/>
            <a:ext cx="9144000" cy="143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9" name="Shape 119"/>
          <p:cNvSpPr txBox="1"/>
          <p:nvPr>
            <p:ph type="title"/>
          </p:nvPr>
        </p:nvSpPr>
        <p:spPr>
          <a:xfrm>
            <a:off x="457200" y="152400"/>
            <a:ext cx="82296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Font typeface="Corbel"/>
              <a:buNone/>
              <a:defRPr b="1" i="0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965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  <a:defRPr b="0" i="0" sz="3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38100" lvl="1" marL="73152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70103" lvl="2" marL="99669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66547" lvl="3" marL="121615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59436" lvl="4" marL="142646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Noto Sans Symbols"/>
              <a:buChar char="•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61467" lvl="5" marL="162763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38100" lvl="6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40132" lvl="7" marL="202996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42164" lvl="8" marL="2231136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0" type="dt"/>
          </p:nvPr>
        </p:nvSpPr>
        <p:spPr>
          <a:xfrm>
            <a:off x="457200" y="6476998"/>
            <a:ext cx="21336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1" type="ftr"/>
          </p:nvPr>
        </p:nvSpPr>
        <p:spPr>
          <a:xfrm>
            <a:off x="2640596" y="6476998"/>
            <a:ext cx="55077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orbe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204396" y="6476998"/>
            <a:ext cx="7338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rbe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1435895"/>
            <a:ext cx="9144000" cy="45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rotWithShape="0" algn="tl" dir="5400000" dist="10158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0" y="0"/>
            <a:ext cx="9144000" cy="143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3" name="Shape 143"/>
          <p:cNvSpPr txBox="1"/>
          <p:nvPr>
            <p:ph type="title"/>
          </p:nvPr>
        </p:nvSpPr>
        <p:spPr>
          <a:xfrm>
            <a:off x="457200" y="152400"/>
            <a:ext cx="82296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Font typeface="Corbel"/>
              <a:buNone/>
              <a:defRPr b="1" i="0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965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  <a:defRPr b="0" i="0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38100" lvl="1" marL="73152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70103" lvl="2" marL="99669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66547" lvl="3" marL="121615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59436" lvl="4" marL="142646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Noto Sans Symbol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61467" lvl="5" marL="162763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38100" lvl="6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40132" lvl="7" marL="2029968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42164" lvl="8" marL="2231136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0" type="dt"/>
          </p:nvPr>
        </p:nvSpPr>
        <p:spPr>
          <a:xfrm>
            <a:off x="457200" y="6476998"/>
            <a:ext cx="21336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Font typeface="Corbel"/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1" type="ftr"/>
          </p:nvPr>
        </p:nvSpPr>
        <p:spPr>
          <a:xfrm>
            <a:off x="2640596" y="6476998"/>
            <a:ext cx="55077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Font typeface="Corbel"/>
              <a:buNone/>
              <a:defRPr b="0" i="0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8204396" y="6476998"/>
            <a:ext cx="733800" cy="2744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F66"/>
              </a:buClr>
              <a:buSzPct val="25000"/>
              <a:buFont typeface="Corbe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434F66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3.png"/><Relationship Id="rId4" Type="http://schemas.openxmlformats.org/officeDocument/2006/relationships/image" Target="../media/image01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4.png"/><Relationship Id="rId4" Type="http://schemas.openxmlformats.org/officeDocument/2006/relationships/image" Target="../media/image0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4.png"/><Relationship Id="rId4" Type="http://schemas.openxmlformats.org/officeDocument/2006/relationships/image" Target="../media/image0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9.png"/><Relationship Id="rId4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8.png"/><Relationship Id="rId4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ctrTitle"/>
          </p:nvPr>
        </p:nvSpPr>
        <p:spPr>
          <a:xfrm>
            <a:off x="685800" y="2474324"/>
            <a:ext cx="8077199" cy="8540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4570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Corbel"/>
              <a:buNone/>
            </a:pPr>
            <a:r>
              <a:rPr b="1" i="0" lang="en-US" sz="60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MOOn-Viz</a:t>
            </a:r>
          </a:p>
        </p:txBody>
      </p:sp>
      <p:sp>
        <p:nvSpPr>
          <p:cNvPr id="232" name="Shape 232"/>
          <p:cNvSpPr txBox="1"/>
          <p:nvPr>
            <p:ph idx="1" type="subTitle"/>
          </p:nvPr>
        </p:nvSpPr>
        <p:spPr>
          <a:xfrm>
            <a:off x="685800" y="3464051"/>
            <a:ext cx="8077199" cy="1363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8850" rIns="4570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Learning User Preference in the Multi-Objective</a:t>
            </a:r>
          </a:p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Optimization of Network Visualization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0" y="5492998"/>
            <a:ext cx="9144000" cy="1054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8850" rIns="4570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Daniel Cohen | Danielle Nguyen </a:t>
            </a:r>
            <a:br>
              <a:rPr b="0" i="0" lang="en-US" sz="2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en-US" sz="28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Sarah Shugars | Xindi Wang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457200" y="155447"/>
            <a:ext cx="8229600" cy="1252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lang="en-US"/>
              <a:t>Network Visualization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457200" y="1775191"/>
            <a:ext cx="8229600" cy="46256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54850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</a:t>
            </a:r>
            <a:r>
              <a:rPr b="1" lang="en-US" sz="4800"/>
              <a:t>hat</a:t>
            </a:r>
            <a:r>
              <a:rPr b="1" i="0" lang="en-US" sz="4800" u="none" cap="none" strike="noStrike">
                <a:latin typeface="Corbel"/>
                <a:ea typeface="Corbel"/>
                <a:cs typeface="Corbel"/>
                <a:sym typeface="Corbel"/>
              </a:rPr>
              <a:t> layout </a:t>
            </a:r>
            <a:r>
              <a:rPr b="1" i="0" lang="en-US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is best?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457200" y="155447"/>
            <a:ext cx="8229600" cy="1252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Network Visualization</a:t>
            </a:r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457200" y="1775191"/>
            <a:ext cx="8229600" cy="4625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Fundamentally a </a:t>
            </a:r>
            <a:r>
              <a:rPr b="1" i="0" lang="en-US" sz="32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MOO problem</a:t>
            </a: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</a:t>
            </a:r>
          </a:p>
          <a:p>
            <a:pPr indent="-274319" lvl="1" marL="73152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“good layout” can be </a:t>
            </a:r>
            <a:r>
              <a:rPr lang="en-US"/>
              <a:t>measured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by numerous graph readability metrics</a:t>
            </a:r>
          </a:p>
          <a:p>
            <a:pPr indent="-274319" lvl="1" marL="731520" marR="0" rtl="0" algn="l">
              <a:lnSpc>
                <a:spcPct val="115000"/>
              </a:lnSpc>
              <a:spcBef>
                <a:spcPts val="560"/>
              </a:spcBef>
              <a:buClr>
                <a:schemeClr val="accent2"/>
              </a:buClr>
              <a:buSzPct val="900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Cannot simultaneously optimize all of them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560"/>
              </a:spcBef>
              <a:buNone/>
            </a:pPr>
            <a:r>
              <a:t/>
            </a:r>
            <a:endParaRPr/>
          </a:p>
          <a:p>
            <a:pPr lvl="0" marR="0" rtl="0" algn="l">
              <a:lnSpc>
                <a:spcPct val="115000"/>
              </a:lnSpc>
              <a:spcBef>
                <a:spcPts val="560"/>
              </a:spcBef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lang="en-US"/>
              <a:t>User preference </a:t>
            </a:r>
            <a:r>
              <a:rPr b="1" lang="en-US">
                <a:solidFill>
                  <a:srgbClr val="FF7E00"/>
                </a:solidFill>
              </a:rPr>
              <a:t>matters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749808" y="792050"/>
            <a:ext cx="80133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lang="en-US"/>
              <a:t>Related Work</a:t>
            </a:r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749808" y="2838568"/>
            <a:ext cx="8022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rIns="4570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3600">
                <a:solidFill>
                  <a:srgbClr val="103154"/>
                </a:solidFill>
              </a:rPr>
              <a:t>Genetic Algorithms &amp; Graph Layout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457200" y="155447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lang="en-US"/>
              <a:t>Barbosa and Barreto (2001)</a:t>
            </a:r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54850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</a:t>
            </a:r>
            <a:r>
              <a:rPr lang="en-US" sz="4800"/>
              <a:t>hat</a:t>
            </a:r>
            <a:r>
              <a:rPr i="0" lang="en-US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i="0" lang="en-US" sz="4800" u="none" cap="none" strike="noStrike">
                <a:latin typeface="Corbel"/>
                <a:ea typeface="Corbel"/>
                <a:cs typeface="Corbel"/>
                <a:sym typeface="Corbel"/>
              </a:rPr>
              <a:t>layout</a:t>
            </a:r>
            <a:r>
              <a:rPr i="0" lang="en-US" sz="4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0" lang="en-US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is </a:t>
            </a:r>
            <a:r>
              <a:rPr b="1" i="0" lang="en-US" sz="48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best</a:t>
            </a:r>
            <a:r>
              <a:rPr b="0" i="0" lang="en-US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?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149100" y="5936300"/>
            <a:ext cx="86139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US" sz="2400"/>
              <a:t>* Where ‘best’ is judged by user preference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457200" y="155447"/>
            <a:ext cx="8229600" cy="125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Proof of Concept</a:t>
            </a:r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457200" y="1775198"/>
            <a:ext cx="8229600" cy="38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/>
              <a:t>Barbosa and Barreto (2001):</a:t>
            </a:r>
          </a:p>
          <a:p>
            <a:pPr indent="-228600" lvl="0" marL="914400" rtl="0">
              <a:lnSpc>
                <a:spcPct val="115000"/>
              </a:lnSpc>
              <a:spcBef>
                <a:spcPts val="0"/>
              </a:spcBef>
            </a:pPr>
            <a:r>
              <a:rPr lang="en-US"/>
              <a:t>Show a user random layouts</a:t>
            </a:r>
          </a:p>
          <a:p>
            <a:pPr indent="-228600" lvl="1" marL="1371600" rtl="0">
              <a:lnSpc>
                <a:spcPct val="115000"/>
              </a:lnSpc>
              <a:spcBef>
                <a:spcPts val="0"/>
              </a:spcBef>
            </a:pPr>
            <a:r>
              <a:rPr lang="en-US"/>
              <a:t>Coordinates</a:t>
            </a:r>
          </a:p>
          <a:p>
            <a:pPr indent="-228600" lvl="1" marL="1371600" rtl="0">
              <a:lnSpc>
                <a:spcPct val="115000"/>
              </a:lnSpc>
              <a:spcBef>
                <a:spcPts val="0"/>
              </a:spcBef>
            </a:pPr>
            <a:r>
              <a:rPr lang="en-US"/>
              <a:t>Feature weights</a:t>
            </a:r>
          </a:p>
          <a:p>
            <a:pPr indent="-228600" lvl="0" marL="9144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User ranks layouts</a:t>
            </a:r>
          </a:p>
          <a:p>
            <a:pPr indent="-228600" lvl="0" marL="9144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Coevolution </a:t>
            </a:r>
          </a:p>
          <a:p>
            <a:pPr indent="-228600" lvl="0" marL="914400" marR="0" rtl="0" algn="l">
              <a:lnSpc>
                <a:spcPct val="115000"/>
              </a:lnSpc>
              <a:spcBef>
                <a:spcPts val="0"/>
              </a:spcBef>
            </a:pPr>
            <a:r>
              <a:rPr lang="en-US"/>
              <a:t>Repeat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457200" y="155447"/>
            <a:ext cx="8229600" cy="125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Proof of Concept</a:t>
            </a:r>
          </a:p>
        </p:txBody>
      </p:sp>
      <p:pic>
        <p:nvPicPr>
          <p:cNvPr descr="Screen Shot 2016-12-07 at 10.43.57 AM.png" id="323" name="Shape 323"/>
          <p:cNvPicPr preferRelativeResize="0"/>
          <p:nvPr/>
        </p:nvPicPr>
        <p:blipFill rotWithShape="1">
          <a:blip r:embed="rId3">
            <a:alphaModFix/>
          </a:blip>
          <a:srcRect b="64512" l="2759" r="65263" t="3093"/>
          <a:stretch/>
        </p:blipFill>
        <p:spPr>
          <a:xfrm>
            <a:off x="457199" y="2892987"/>
            <a:ext cx="3030650" cy="2702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2-07 at 10.44.14 AM.png"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7924" y="1775200"/>
            <a:ext cx="2767075" cy="225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2-07 at 10.44.27 AM.png" id="325" name="Shape 3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1871" y="4088046"/>
            <a:ext cx="2884925" cy="2165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Shape 326"/>
          <p:cNvCxnSpPr/>
          <p:nvPr/>
        </p:nvCxnSpPr>
        <p:spPr>
          <a:xfrm flipH="1" rot="10800000">
            <a:off x="3640250" y="3361749"/>
            <a:ext cx="1886100" cy="726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7" name="Shape 327"/>
          <p:cNvCxnSpPr>
            <a:endCxn id="325" idx="1"/>
          </p:cNvCxnSpPr>
          <p:nvPr/>
        </p:nvCxnSpPr>
        <p:spPr>
          <a:xfrm>
            <a:off x="3581271" y="4421033"/>
            <a:ext cx="2220600" cy="7497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8" name="Shape 328"/>
          <p:cNvSpPr txBox="1"/>
          <p:nvPr>
            <p:ph idx="1" type="body"/>
          </p:nvPr>
        </p:nvSpPr>
        <p:spPr>
          <a:xfrm>
            <a:off x="457200" y="5748850"/>
            <a:ext cx="8229600" cy="65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1" lvl="0" marL="118871" rtl="0">
              <a:spcBef>
                <a:spcPts val="0"/>
              </a:spcBef>
              <a:buNone/>
            </a:pPr>
            <a:r>
              <a:rPr i="1" lang="en-US" sz="2000"/>
              <a:t>Barbosa and Barreto (2001)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457200" y="155447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lang="en-US"/>
              <a:t>do Nascimento and Eades (2002)</a:t>
            </a:r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54850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</a:t>
            </a:r>
            <a:r>
              <a:rPr lang="en-US" sz="4800"/>
              <a:t>hat</a:t>
            </a:r>
            <a:r>
              <a:rPr b="0" i="0" lang="en-US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4800" u="none" cap="none" strike="noStrike">
                <a:solidFill>
                  <a:srgbClr val="FF7F01"/>
                </a:solidFill>
                <a:latin typeface="Corbel"/>
                <a:ea typeface="Corbel"/>
                <a:cs typeface="Corbel"/>
                <a:sym typeface="Corbel"/>
              </a:rPr>
              <a:t>layout</a:t>
            </a:r>
            <a:r>
              <a:rPr b="0" i="0" lang="en-US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is best*?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149100" y="5936300"/>
            <a:ext cx="86139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US" sz="2400"/>
              <a:t>* Where ‘best’ is judged by user preference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457200" y="155447"/>
            <a:ext cx="8229600" cy="125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User ‘hints’</a:t>
            </a:r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/>
              <a:t>do Nascimento and Eades (2002):</a:t>
            </a:r>
          </a:p>
          <a:p>
            <a:pPr indent="-228600" lvl="0" marL="914400" rtl="0">
              <a:lnSpc>
                <a:spcPct val="115000"/>
              </a:lnSpc>
              <a:spcBef>
                <a:spcPts val="0"/>
              </a:spcBef>
            </a:pPr>
            <a:r>
              <a:rPr lang="en-US"/>
              <a:t>Give user a pseudo-optimized layout</a:t>
            </a:r>
          </a:p>
          <a:p>
            <a:pPr indent="-228600" lvl="0" marL="914400" rtl="0">
              <a:lnSpc>
                <a:spcPct val="115000"/>
              </a:lnSpc>
              <a:spcBef>
                <a:spcPts val="0"/>
              </a:spcBef>
            </a:pPr>
            <a:r>
              <a:rPr lang="en-US"/>
              <a:t>User provides hints:</a:t>
            </a:r>
          </a:p>
          <a:p>
            <a:pPr indent="-228600" lvl="1" marL="1371600" rtl="0">
              <a:lnSpc>
                <a:spcPct val="115000"/>
              </a:lnSpc>
              <a:spcBef>
                <a:spcPts val="0"/>
              </a:spcBef>
            </a:pPr>
            <a:r>
              <a:rPr lang="en-US"/>
              <a:t>Select nodes  whose layout should improve</a:t>
            </a:r>
          </a:p>
          <a:p>
            <a:pPr indent="-228600" lvl="1" marL="1371600" rtl="0">
              <a:lnSpc>
                <a:spcPct val="115000"/>
              </a:lnSpc>
              <a:spcBef>
                <a:spcPts val="0"/>
              </a:spcBef>
            </a:pPr>
            <a:r>
              <a:rPr lang="en-US"/>
              <a:t>Indicate relationship constraints</a:t>
            </a:r>
          </a:p>
          <a:p>
            <a:pPr indent="-228600" lvl="0" marL="914400" rtl="0">
              <a:lnSpc>
                <a:spcPct val="115000"/>
              </a:lnSpc>
              <a:spcBef>
                <a:spcPts val="0"/>
              </a:spcBef>
            </a:pPr>
            <a:r>
              <a:rPr lang="en-US"/>
              <a:t>Evolve population of coordinates</a:t>
            </a:r>
          </a:p>
          <a:p>
            <a:pPr indent="-228600" lvl="0" marL="914400" rtl="0">
              <a:lnSpc>
                <a:spcPct val="115000"/>
              </a:lnSpc>
              <a:spcBef>
                <a:spcPts val="0"/>
              </a:spcBef>
            </a:pPr>
            <a:r>
              <a:rPr lang="en-US"/>
              <a:t>Select new layouts by tournament</a:t>
            </a:r>
          </a:p>
          <a:p>
            <a:pPr indent="-228600" lvl="0" marL="914400">
              <a:lnSpc>
                <a:spcPct val="115000"/>
              </a:lnSpc>
              <a:spcBef>
                <a:spcPts val="0"/>
              </a:spcBef>
            </a:pPr>
            <a:r>
              <a:rPr lang="en-US"/>
              <a:t>Repeat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457200" y="155447"/>
            <a:ext cx="8229600" cy="125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User ‘hints’</a:t>
            </a:r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US" sz="2000"/>
              <a:t>do Nascimento and Eades (2002)</a:t>
            </a:r>
          </a:p>
        </p:txBody>
      </p:sp>
      <p:pic>
        <p:nvPicPr>
          <p:cNvPr descr="Screen Shot 2016-12-07 at 11.31.12 AM.png"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75" y="1775200"/>
            <a:ext cx="363855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2-07 at 11.31.22 AM.png"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4050" y="3626425"/>
            <a:ext cx="3848100" cy="266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Shape 350"/>
          <p:cNvCxnSpPr/>
          <p:nvPr/>
        </p:nvCxnSpPr>
        <p:spPr>
          <a:xfrm>
            <a:off x="3967950" y="3999200"/>
            <a:ext cx="952800" cy="468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457200" y="155447"/>
            <a:ext cx="8229600" cy="125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User ‘hints’</a:t>
            </a:r>
          </a:p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US" sz="2000"/>
              <a:t>do Nascimento and Eades (2002)</a:t>
            </a:r>
          </a:p>
        </p:txBody>
      </p:sp>
      <p:pic>
        <p:nvPicPr>
          <p:cNvPr descr="Screen Shot 2016-12-07 at 11.31.12 AM.png" id="357" name="Shape 357"/>
          <p:cNvPicPr preferRelativeResize="0"/>
          <p:nvPr/>
        </p:nvPicPr>
        <p:blipFill rotWithShape="1">
          <a:blip r:embed="rId3">
            <a:alphaModFix/>
          </a:blip>
          <a:srcRect b="45104" l="27360" r="5017" t="12340"/>
          <a:stretch/>
        </p:blipFill>
        <p:spPr>
          <a:xfrm>
            <a:off x="633749" y="2038675"/>
            <a:ext cx="3848099" cy="1673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2-07 at 11.31.22 AM.png" id="358" name="Shape 358"/>
          <p:cNvPicPr preferRelativeResize="0"/>
          <p:nvPr/>
        </p:nvPicPr>
        <p:blipFill rotWithShape="1">
          <a:blip r:embed="rId4">
            <a:alphaModFix/>
          </a:blip>
          <a:srcRect b="44728" l="19075" r="7416" t="17197"/>
          <a:stretch/>
        </p:blipFill>
        <p:spPr>
          <a:xfrm>
            <a:off x="5087725" y="4124175"/>
            <a:ext cx="3677174" cy="1320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Shape 359"/>
          <p:cNvCxnSpPr/>
          <p:nvPr/>
        </p:nvCxnSpPr>
        <p:spPr>
          <a:xfrm>
            <a:off x="3967950" y="3999200"/>
            <a:ext cx="952800" cy="468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0" name="Shape 360"/>
          <p:cNvSpPr/>
          <p:nvPr/>
        </p:nvSpPr>
        <p:spPr>
          <a:xfrm>
            <a:off x="2155800" y="2124575"/>
            <a:ext cx="1093500" cy="5781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457200" y="2919400"/>
            <a:ext cx="1461600" cy="792900"/>
          </a:xfrm>
          <a:prstGeom prst="ellipse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457200" y="155447"/>
            <a:ext cx="8229600" cy="1252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Multi-Objective Optimization</a:t>
            </a: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457200" y="1775191"/>
            <a:ext cx="8229600" cy="4625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Multiple</a:t>
            </a:r>
            <a:r>
              <a:rPr lang="en-US"/>
              <a:t>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objectives</a:t>
            </a:r>
            <a:r>
              <a:rPr lang="en-US"/>
              <a:t>,</a:t>
            </a:r>
            <a:br>
              <a:rPr lang="en-US"/>
            </a:br>
            <a:r>
              <a:rPr lang="en-US"/>
              <a:t>Want to optimize over those objectives</a:t>
            </a:r>
          </a:p>
          <a:p>
            <a:pPr indent="-324612" lvl="0" marL="43891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lang="en-US"/>
              <a:t>Problem:</a:t>
            </a:r>
            <a:br>
              <a:rPr lang="en-US"/>
            </a:b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Conflicts between feature optimization</a:t>
            </a:r>
          </a:p>
          <a:p>
            <a:pPr indent="-324612" lvl="0" marL="43891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lnSpc>
                <a:spcPct val="115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Set of optimal solutions: </a:t>
            </a:r>
            <a:r>
              <a:rPr b="1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Pareto front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749808" y="792050"/>
            <a:ext cx="80133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lang="en-US"/>
              <a:t>MOOn-Viz</a:t>
            </a:r>
          </a:p>
        </p:txBody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749808" y="2838568"/>
            <a:ext cx="8022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rIns="4570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3600">
                <a:solidFill>
                  <a:srgbClr val="103154"/>
                </a:solidFill>
              </a:rPr>
              <a:t>Conceptual Overview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457200" y="155447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lang="en-US"/>
              <a:t>MOOn-Viz</a:t>
            </a:r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54850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</a:t>
            </a:r>
            <a:r>
              <a:rPr lang="en-US" sz="4800"/>
              <a:t>hat</a:t>
            </a:r>
            <a:r>
              <a:rPr b="0" i="0" lang="en-US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4800" u="none" cap="none" strike="noStrike">
                <a:solidFill>
                  <a:srgbClr val="FF7F01"/>
                </a:solidFill>
                <a:latin typeface="Corbel"/>
                <a:ea typeface="Corbel"/>
                <a:cs typeface="Corbel"/>
                <a:sym typeface="Corbel"/>
              </a:rPr>
              <a:t>layout</a:t>
            </a:r>
            <a:r>
              <a:rPr b="0" i="0" lang="en-US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is </a:t>
            </a:r>
            <a:r>
              <a:rPr b="1" i="0" lang="en-US" sz="48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best</a:t>
            </a:r>
            <a:r>
              <a:rPr b="0" i="0" lang="en-US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*?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149100" y="5936300"/>
            <a:ext cx="86139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US" sz="2400"/>
              <a:t>* Where ‘best’ is judged by user preference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457200" y="155447"/>
            <a:ext cx="8229600" cy="1252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lang="en-US"/>
              <a:t>MOOn-Viz</a:t>
            </a:r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457200" y="1775191"/>
            <a:ext cx="8229600" cy="46256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54850" rIns="91425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</a:t>
            </a:r>
            <a:r>
              <a:rPr lang="en-US" sz="4800"/>
              <a:t>at</a:t>
            </a:r>
            <a:r>
              <a:rPr b="0" i="0" lang="en-US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4800" u="none" cap="none" strike="noStrike">
                <a:solidFill>
                  <a:srgbClr val="FF7F01"/>
                </a:solidFill>
                <a:latin typeface="Corbel"/>
                <a:ea typeface="Corbel"/>
                <a:cs typeface="Corbel"/>
                <a:sym typeface="Corbel"/>
              </a:rPr>
              <a:t>optimization of readability features </a:t>
            </a:r>
            <a:r>
              <a:rPr b="0" i="0" lang="en-US" sz="4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is best*?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149100" y="5936300"/>
            <a:ext cx="86139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-US" sz="2400"/>
              <a:t>* Where ‘best’ is judged by user preference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457200" y="155447"/>
            <a:ext cx="8229600" cy="1252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lang="en-US"/>
              <a:t>MOOn-Viz</a:t>
            </a:r>
          </a:p>
        </p:txBody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457200" y="1775191"/>
            <a:ext cx="8229600" cy="4625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given visualization is described by </a:t>
            </a:r>
            <a:b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two feature vectors:</a:t>
            </a: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Network features are </a:t>
            </a:r>
            <a:b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3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rPr>
              <a:t>intrinsic to the network </a:t>
            </a: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Readability features are </a:t>
            </a:r>
            <a:b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3200" u="none" cap="none" strike="noStrike">
                <a:solidFill>
                  <a:srgbClr val="FF7F01"/>
                </a:solidFill>
                <a:latin typeface="Corbel"/>
                <a:ea typeface="Corbel"/>
                <a:cs typeface="Corbel"/>
                <a:sym typeface="Corbel"/>
              </a:rPr>
              <a:t>visualization dependent</a:t>
            </a: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spcBef>
                <a:spcPts val="0"/>
              </a:spcBef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actuallyNPH_fol_532.png" id="388" name="Shape 3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3712" y="3068610"/>
            <a:ext cx="3480287" cy="3332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457200" y="155447"/>
            <a:ext cx="8229600" cy="1252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lang="en-US"/>
              <a:t>MOOn-Viz</a:t>
            </a:r>
          </a:p>
        </p:txBody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457200" y="1775191"/>
            <a:ext cx="8229600" cy="46256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54850" rIns="91425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b="1" i="0" lang="en-US" sz="3600" u="none" cap="none" strike="noStrike">
                <a:solidFill>
                  <a:srgbClr val="FF7F01"/>
                </a:solidFill>
                <a:latin typeface="Corbel"/>
                <a:ea typeface="Corbel"/>
                <a:cs typeface="Corbel"/>
                <a:sym typeface="Corbel"/>
              </a:rPr>
              <a:t>Given a set of network features</a:t>
            </a:r>
            <a:r>
              <a:rPr b="0" i="0" lang="en-US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</a:t>
            </a:r>
            <a:br>
              <a:rPr b="0" i="0" lang="en-US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en-US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</a:t>
            </a:r>
            <a:r>
              <a:rPr lang="en-US" sz="3600"/>
              <a:t>at</a:t>
            </a:r>
            <a:r>
              <a:rPr b="0" i="0" lang="en-US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3600" u="none" cap="none" strike="noStrike">
                <a:solidFill>
                  <a:srgbClr val="FF7F01"/>
                </a:solidFill>
                <a:latin typeface="Corbel"/>
                <a:ea typeface="Corbel"/>
                <a:cs typeface="Corbel"/>
                <a:sym typeface="Corbel"/>
              </a:rPr>
              <a:t>optimization of readability features </a:t>
            </a:r>
            <a:r>
              <a:rPr b="0" i="0" lang="en-US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is </a:t>
            </a:r>
            <a:r>
              <a:rPr b="1" i="0" lang="en-US" sz="36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best</a:t>
            </a:r>
            <a:r>
              <a:rPr b="0" i="0" lang="en-US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*?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149100" y="5936300"/>
            <a:ext cx="86139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i="1" lang="en-US" sz="2400"/>
              <a:t>* Where ‘best’ is judged by user preference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" type="body"/>
          </p:nvPr>
        </p:nvSpPr>
        <p:spPr>
          <a:xfrm>
            <a:off x="457200" y="1775191"/>
            <a:ext cx="8229600" cy="4625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1" i="0" lang="en-US" sz="3200" u="none" cap="none" strike="noStrike">
                <a:solidFill>
                  <a:srgbClr val="FF7F01"/>
                </a:solidFill>
                <a:latin typeface="Corbel"/>
                <a:ea typeface="Corbel"/>
                <a:cs typeface="Corbel"/>
                <a:sym typeface="Corbel"/>
              </a:rPr>
              <a:t>Given a set of network features</a:t>
            </a: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which </a:t>
            </a:r>
            <a:r>
              <a:rPr b="1" i="0" lang="en-US" sz="3200" u="none" cap="none" strike="noStrike">
                <a:solidFill>
                  <a:srgbClr val="FF7F01"/>
                </a:solidFill>
                <a:latin typeface="Corbel"/>
                <a:ea typeface="Corbel"/>
                <a:cs typeface="Corbel"/>
                <a:sym typeface="Corbel"/>
              </a:rPr>
              <a:t>optimization of readability features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is best?</a:t>
            </a:r>
          </a:p>
        </p:txBody>
      </p:sp>
      <p:sp>
        <p:nvSpPr>
          <p:cNvPr id="401" name="Shape 401"/>
          <p:cNvSpPr txBox="1"/>
          <p:nvPr>
            <p:ph type="title"/>
          </p:nvPr>
        </p:nvSpPr>
        <p:spPr>
          <a:xfrm>
            <a:off x="457200" y="155447"/>
            <a:ext cx="8229600" cy="1252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lang="en-US"/>
              <a:t>MOOn-Viz</a:t>
            </a:r>
          </a:p>
        </p:txBody>
      </p:sp>
      <p:sp>
        <p:nvSpPr>
          <p:cNvPr id="402" name="Shape 402"/>
          <p:cNvSpPr/>
          <p:nvPr/>
        </p:nvSpPr>
        <p:spPr>
          <a:xfrm>
            <a:off x="994536" y="3441791"/>
            <a:ext cx="2723501" cy="734375"/>
          </a:xfrm>
          <a:prstGeom prst="rect">
            <a:avLst/>
          </a:prstGeom>
          <a:gradFill>
            <a:gsLst>
              <a:gs pos="0">
                <a:srgbClr val="0070BF"/>
              </a:gs>
              <a:gs pos="100000">
                <a:srgbClr val="66C0FF"/>
              </a:gs>
            </a:gsLst>
            <a:lin ang="16200000" scaled="0"/>
          </a:gradFill>
          <a:ln cap="rnd" cmpd="sng" w="9525">
            <a:solidFill>
              <a:srgbClr val="164575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000" rotWithShape="0" dir="5400000" dist="254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Network Features</a:t>
            </a:r>
          </a:p>
        </p:txBody>
      </p:sp>
      <p:sp>
        <p:nvSpPr>
          <p:cNvPr id="403" name="Shape 403"/>
          <p:cNvSpPr/>
          <p:nvPr/>
        </p:nvSpPr>
        <p:spPr>
          <a:xfrm>
            <a:off x="3718037" y="3441791"/>
            <a:ext cx="2723501" cy="734375"/>
          </a:xfrm>
          <a:prstGeom prst="rect">
            <a:avLst/>
          </a:prstGeom>
          <a:gradFill>
            <a:gsLst>
              <a:gs pos="0">
                <a:srgbClr val="C50FEA"/>
              </a:gs>
              <a:gs pos="100000">
                <a:srgbClr val="DE8DFA"/>
              </a:gs>
            </a:gsLst>
            <a:lin ang="16200000" scaled="0"/>
          </a:gradFill>
          <a:ln cap="rnd" cmpd="sng" w="9525">
            <a:solidFill>
              <a:srgbClr val="4E046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000" rotWithShape="0" dir="5400000" dist="254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Readability Features</a:t>
            </a:r>
          </a:p>
        </p:txBody>
      </p:sp>
      <p:sp>
        <p:nvSpPr>
          <p:cNvPr id="404" name="Shape 404"/>
          <p:cNvSpPr/>
          <p:nvPr/>
        </p:nvSpPr>
        <p:spPr>
          <a:xfrm>
            <a:off x="994536" y="4527458"/>
            <a:ext cx="2723501" cy="734375"/>
          </a:xfrm>
          <a:prstGeom prst="rect">
            <a:avLst/>
          </a:prstGeom>
          <a:gradFill>
            <a:gsLst>
              <a:gs pos="0">
                <a:srgbClr val="0070BF"/>
              </a:gs>
              <a:gs pos="100000">
                <a:srgbClr val="66C0FF"/>
              </a:gs>
            </a:gsLst>
            <a:lin ang="16200000" scaled="0"/>
          </a:gradFill>
          <a:ln cap="rnd" cmpd="sng" w="9525">
            <a:solidFill>
              <a:srgbClr val="164575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000" rotWithShape="0" dir="5400000" dist="254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Network Features</a:t>
            </a:r>
          </a:p>
        </p:txBody>
      </p:sp>
      <p:sp>
        <p:nvSpPr>
          <p:cNvPr id="405" name="Shape 405"/>
          <p:cNvSpPr/>
          <p:nvPr/>
        </p:nvSpPr>
        <p:spPr>
          <a:xfrm>
            <a:off x="994536" y="5613725"/>
            <a:ext cx="2723501" cy="734375"/>
          </a:xfrm>
          <a:prstGeom prst="rect">
            <a:avLst/>
          </a:prstGeom>
          <a:gradFill>
            <a:gsLst>
              <a:gs pos="0">
                <a:srgbClr val="0070BF"/>
              </a:gs>
              <a:gs pos="100000">
                <a:srgbClr val="66C0FF"/>
              </a:gs>
            </a:gsLst>
            <a:lin ang="16200000" scaled="0"/>
          </a:gradFill>
          <a:ln cap="rnd" cmpd="sng" w="9525">
            <a:solidFill>
              <a:srgbClr val="164575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000" rotWithShape="0" dir="5400000" dist="254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Network Features</a:t>
            </a:r>
          </a:p>
        </p:txBody>
      </p:sp>
      <p:sp>
        <p:nvSpPr>
          <p:cNvPr id="406" name="Shape 406"/>
          <p:cNvSpPr/>
          <p:nvPr/>
        </p:nvSpPr>
        <p:spPr>
          <a:xfrm>
            <a:off x="3733337" y="4527458"/>
            <a:ext cx="2723501" cy="734375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6C74"/>
              </a:gs>
            </a:gsLst>
            <a:lin ang="16200000" scaled="0"/>
          </a:gradFill>
          <a:ln cap="rnd" cmpd="sng" w="9525">
            <a:solidFill>
              <a:srgbClr val="D10002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000" rotWithShape="0" dir="5400000" dist="254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Readability Features</a:t>
            </a:r>
          </a:p>
        </p:txBody>
      </p:sp>
      <p:sp>
        <p:nvSpPr>
          <p:cNvPr id="407" name="Shape 407"/>
          <p:cNvSpPr/>
          <p:nvPr/>
        </p:nvSpPr>
        <p:spPr>
          <a:xfrm>
            <a:off x="3718037" y="5613725"/>
            <a:ext cx="2723501" cy="734375"/>
          </a:xfrm>
          <a:prstGeom prst="rect">
            <a:avLst/>
          </a:prstGeom>
          <a:gradFill>
            <a:gsLst>
              <a:gs pos="0">
                <a:srgbClr val="008F92"/>
              </a:gs>
              <a:gs pos="100000">
                <a:srgbClr val="33CFD8"/>
              </a:gs>
            </a:gsLst>
            <a:lin ang="16200000" scaled="0"/>
          </a:gradFill>
          <a:ln cap="rnd" cmpd="sng" w="9525">
            <a:solidFill>
              <a:srgbClr val="005F61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000" rotWithShape="0" dir="5400000" dist="254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Readability Features</a:t>
            </a:r>
          </a:p>
        </p:txBody>
      </p:sp>
      <p:sp>
        <p:nvSpPr>
          <p:cNvPr id="408" name="Shape 408"/>
          <p:cNvSpPr/>
          <p:nvPr/>
        </p:nvSpPr>
        <p:spPr>
          <a:xfrm>
            <a:off x="7068860" y="3441791"/>
            <a:ext cx="719125" cy="734375"/>
          </a:xfrm>
          <a:prstGeom prst="rect">
            <a:avLst/>
          </a:prstGeom>
          <a:gradFill>
            <a:gsLst>
              <a:gs pos="0">
                <a:srgbClr val="D65900"/>
              </a:gs>
              <a:gs pos="55000">
                <a:srgbClr val="FE6A00"/>
              </a:gs>
              <a:gs pos="100000">
                <a:srgbClr val="FF7C00"/>
              </a:gs>
            </a:gsLst>
            <a:lin ang="16200000" scaled="0"/>
          </a:gradFill>
          <a:ln cap="rnd" cmpd="sng" w="9525">
            <a:solidFill>
              <a:srgbClr val="FF7B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000" rotWithShape="0" dir="5400000" dist="254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</a:p>
        </p:txBody>
      </p:sp>
      <p:sp>
        <p:nvSpPr>
          <p:cNvPr id="409" name="Shape 409"/>
          <p:cNvSpPr/>
          <p:nvPr/>
        </p:nvSpPr>
        <p:spPr>
          <a:xfrm>
            <a:off x="7068860" y="4527458"/>
            <a:ext cx="719125" cy="734375"/>
          </a:xfrm>
          <a:prstGeom prst="rect">
            <a:avLst/>
          </a:prstGeom>
          <a:gradFill>
            <a:gsLst>
              <a:gs pos="0">
                <a:srgbClr val="D65900"/>
              </a:gs>
              <a:gs pos="55000">
                <a:srgbClr val="FE6A00"/>
              </a:gs>
              <a:gs pos="100000">
                <a:srgbClr val="FF7C00"/>
              </a:gs>
            </a:gsLst>
            <a:lin ang="16200000" scaled="0"/>
          </a:gradFill>
          <a:ln cap="rnd" cmpd="sng" w="9525">
            <a:solidFill>
              <a:srgbClr val="FF7B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000" rotWithShape="0" dir="5400000" dist="254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</a:p>
        </p:txBody>
      </p:sp>
      <p:sp>
        <p:nvSpPr>
          <p:cNvPr id="410" name="Shape 410"/>
          <p:cNvSpPr/>
          <p:nvPr/>
        </p:nvSpPr>
        <p:spPr>
          <a:xfrm>
            <a:off x="7068860" y="5613725"/>
            <a:ext cx="719125" cy="734375"/>
          </a:xfrm>
          <a:prstGeom prst="rect">
            <a:avLst/>
          </a:prstGeom>
          <a:gradFill>
            <a:gsLst>
              <a:gs pos="0">
                <a:srgbClr val="D65900"/>
              </a:gs>
              <a:gs pos="55000">
                <a:srgbClr val="FE6A00"/>
              </a:gs>
              <a:gs pos="100000">
                <a:srgbClr val="FF7C00"/>
              </a:gs>
            </a:gsLst>
            <a:lin ang="16200000" scaled="0"/>
          </a:gradFill>
          <a:ln cap="rnd" cmpd="sng" w="9525">
            <a:solidFill>
              <a:srgbClr val="FF7B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000" rotWithShape="0" dir="5400000" dist="254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8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457200" y="155447"/>
            <a:ext cx="8229600" cy="1252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MOOn-Viz</a:t>
            </a:r>
          </a:p>
        </p:txBody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457200" y="1775191"/>
            <a:ext cx="8229600" cy="4625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Train a genetic algorithm </a:t>
            </a:r>
          </a:p>
          <a:p>
            <a:pPr indent="-274319" lvl="1" marL="73152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Learn user preference on set of initial networks</a:t>
            </a: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Introduce </a:t>
            </a:r>
            <a:r>
              <a:rPr b="1" i="0" lang="en-US" sz="3200" u="none" cap="none" strike="noStrike">
                <a:solidFill>
                  <a:srgbClr val="FF7F01"/>
                </a:solidFill>
                <a:latin typeface="Corbel"/>
                <a:ea typeface="Corbel"/>
                <a:cs typeface="Corbel"/>
                <a:sym typeface="Corbel"/>
              </a:rPr>
              <a:t>variation</a:t>
            </a: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(new networks)</a:t>
            </a:r>
          </a:p>
          <a:p>
            <a:pPr indent="-274319" lvl="1" marL="73152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Guess user preference based on existing data</a:t>
            </a:r>
          </a:p>
          <a:p>
            <a:pPr indent="-274319" lvl="1" marL="73152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Evolve through </a:t>
            </a:r>
            <a:r>
              <a:rPr b="1" i="0" lang="en-US" sz="3200" u="none" cap="none" strike="noStrike">
                <a:solidFill>
                  <a:srgbClr val="FF7F01"/>
                </a:solidFill>
                <a:latin typeface="Corbel"/>
                <a:ea typeface="Corbel"/>
                <a:cs typeface="Corbel"/>
                <a:sym typeface="Corbel"/>
              </a:rPr>
              <a:t>selection</a:t>
            </a:r>
          </a:p>
          <a:p>
            <a:pPr indent="-274319" lvl="1" marL="731520" marR="0" rtl="0" algn="l">
              <a:spcBef>
                <a:spcPts val="560"/>
              </a:spcBef>
              <a:buClr>
                <a:schemeClr val="accent2"/>
              </a:buClr>
              <a:buSzPct val="900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Gather user preference data for new networks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/>
        </p:nvSpPr>
        <p:spPr>
          <a:xfrm>
            <a:off x="-336612" y="1254558"/>
            <a:ext cx="9639354" cy="5775228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39000" rotWithShape="0" dir="5400000" dist="254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2" name="Shape 422"/>
          <p:cNvSpPr txBox="1"/>
          <p:nvPr>
            <p:ph type="title"/>
          </p:nvPr>
        </p:nvSpPr>
        <p:spPr>
          <a:xfrm>
            <a:off x="457200" y="155447"/>
            <a:ext cx="8229600" cy="1252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Graphika</a:t>
            </a:r>
          </a:p>
        </p:txBody>
      </p:sp>
      <p:pic>
        <p:nvPicPr>
          <p:cNvPr descr="IsraeliMedia.png" id="423" name="Shape 4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112" y="1408175"/>
            <a:ext cx="7877687" cy="5621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740664" y="715552"/>
            <a:ext cx="8013300" cy="16367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7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Features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457200" y="155446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SzPct val="25000"/>
              <a:buFont typeface="Corbel"/>
              <a:buNone/>
            </a:pPr>
            <a:r>
              <a:rPr lang="en-US"/>
              <a:t>Graphika Requirement</a:t>
            </a:r>
          </a:p>
        </p:txBody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lang="en-US"/>
              <a:t>There are many nodes in the network</a:t>
            </a:r>
          </a:p>
          <a:p>
            <a:pPr indent="-324612" lvl="0" marL="43891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lang="en-US"/>
              <a:t>Prominent nodes are easy to find</a:t>
            </a:r>
          </a:p>
          <a:p>
            <a:pPr indent="-324612" lvl="0" marL="43891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lang="en-US"/>
              <a:t>Clusters are easy to find</a:t>
            </a: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945925" y="2184699"/>
            <a:ext cx="7817100" cy="43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54850" rIns="91425" tIns="91425">
            <a:noAutofit/>
          </a:bodyPr>
          <a:lstStyle/>
          <a:p>
            <a:pPr indent="-4571" lvl="0" marL="118871" marR="0" rtl="0" algn="r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3D-RadVis visualization from Ibrahim, et al.</a:t>
            </a:r>
            <a:r>
              <a:rPr i="1" lang="en-US" sz="2400"/>
              <a:t> (</a:t>
            </a:r>
            <a:r>
              <a:rPr b="0" i="1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2016 )</a:t>
            </a:r>
          </a:p>
        </p:txBody>
      </p:sp>
      <p:sp>
        <p:nvSpPr>
          <p:cNvPr id="245" name="Shape 245"/>
          <p:cNvSpPr txBox="1"/>
          <p:nvPr>
            <p:ph type="title"/>
          </p:nvPr>
        </p:nvSpPr>
        <p:spPr>
          <a:xfrm>
            <a:off x="457200" y="155447"/>
            <a:ext cx="8229600" cy="1252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Multi-Objective Optimization</a:t>
            </a:r>
          </a:p>
        </p:txBody>
      </p:sp>
      <p:pic>
        <p:nvPicPr>
          <p:cNvPr descr="Screen Shot 2016-12-04 at 9.53.54 AM.png" id="246" name="Shape 246"/>
          <p:cNvPicPr preferRelativeResize="0"/>
          <p:nvPr/>
        </p:nvPicPr>
        <p:blipFill rotWithShape="1">
          <a:blip r:embed="rId3">
            <a:alphaModFix/>
          </a:blip>
          <a:srcRect b="0" l="0" r="0" t="7675"/>
          <a:stretch/>
        </p:blipFill>
        <p:spPr>
          <a:xfrm>
            <a:off x="1427800" y="2108500"/>
            <a:ext cx="6105299" cy="3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457200" y="155446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Network Features</a:t>
            </a:r>
          </a:p>
        </p:txBody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Number of nodes</a:t>
            </a:r>
          </a:p>
          <a:p>
            <a:pPr indent="-324612" lvl="0" marL="43891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Network density</a:t>
            </a: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 </a:t>
            </a:r>
          </a:p>
          <a:p>
            <a:pPr indent="-324612" lvl="0" marL="43891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Number of clusters</a:t>
            </a:r>
          </a:p>
          <a:p>
            <a:pPr indent="-324612" lvl="0" marL="43891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Standard deviation of cluster size</a:t>
            </a:r>
          </a:p>
          <a:p>
            <a:pPr indent="-324612" lvl="0" marL="43891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Network heterogeneity</a:t>
            </a: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</a:p>
        </p:txBody>
      </p:sp>
      <p:pic>
        <p:nvPicPr>
          <p:cNvPr id="441" name="Shape 4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9620" y="3094455"/>
            <a:ext cx="1146900" cy="61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9004" y="5559925"/>
            <a:ext cx="614100" cy="8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x="457200" y="155446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Network Features</a:t>
            </a:r>
          </a:p>
        </p:txBody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Network heterogeneity</a:t>
            </a:r>
          </a:p>
        </p:txBody>
      </p:sp>
      <p:pic>
        <p:nvPicPr>
          <p:cNvPr id="449" name="Shape 4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507" y="3070959"/>
            <a:ext cx="4512000" cy="3149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0" name="Shape 450"/>
          <p:cNvGraphicFramePr/>
          <p:nvPr/>
        </p:nvGraphicFramePr>
        <p:xfrm>
          <a:off x="4712367" y="392486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{A5CB5984-5D10-4DE8-8956-CE7391DFE77C}</a:tableStyleId>
              </a:tblPr>
              <a:tblGrid>
                <a:gridCol w="1324800"/>
                <a:gridCol w="1324800"/>
                <a:gridCol w="1324800"/>
              </a:tblGrid>
              <a:tr h="370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 anchorCtr="1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500" u="none" cap="none" strike="noStrike"/>
                        <a:t>Erdos Renyi</a:t>
                      </a:r>
                      <a:r>
                        <a:rPr lang="en-US" sz="1500" u="none" cap="none" strike="noStrike"/>
                        <a:t> Graph</a:t>
                      </a:r>
                    </a:p>
                  </a:txBody>
                  <a:tcPr marT="45725" marB="45725" marR="91450" marL="91450" anchor="ctr" anchorCtr="1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500" u="none" cap="none" strike="noStrike"/>
                        <a:t>Barabasi Albert</a:t>
                      </a:r>
                      <a:r>
                        <a:rPr lang="en-US" sz="1500" u="none" cap="none" strike="noStrike"/>
                        <a:t> Graph</a:t>
                      </a:r>
                    </a:p>
                  </a:txBody>
                  <a:tcPr marT="45725" marB="45725" marR="91450" marL="91450" anchor="ctr" anchorCtr="1"/>
                </a:tc>
              </a:tr>
              <a:tr h="370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500" u="none" cap="none" strike="noStrike"/>
                        <a:t>Network Heterogeneity</a:t>
                      </a:r>
                    </a:p>
                  </a:txBody>
                  <a:tcPr marT="45725" marB="45725" marR="91450" marL="91450" anchor="ctr" anchorCtr="1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500" u="none" cap="none" strike="noStrike"/>
                        <a:t>0.9</a:t>
                      </a:r>
                    </a:p>
                  </a:txBody>
                  <a:tcPr marT="45725" marB="45725" marR="91450" marL="91450" anchor="ctr" anchorCtr="1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500" u="none" cap="none" strike="noStrike"/>
                        <a:t>0.5</a:t>
                      </a:r>
                    </a:p>
                  </a:txBody>
                  <a:tcPr marT="45725" marB="45725" marR="91450" marL="91450" anchor="ctr" anchorCtr="1"/>
                </a:tc>
              </a:tr>
            </a:tbl>
          </a:graphicData>
        </a:graphic>
      </p:graphicFrame>
      <p:sp>
        <p:nvSpPr>
          <p:cNvPr id="451" name="Shape 451"/>
          <p:cNvSpPr txBox="1"/>
          <p:nvPr/>
        </p:nvSpPr>
        <p:spPr>
          <a:xfrm>
            <a:off x="1100975" y="6220050"/>
            <a:ext cx="3611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graphs of the same size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similar average degree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2542" y="1775191"/>
            <a:ext cx="614100" cy="8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title"/>
          </p:nvPr>
        </p:nvSpPr>
        <p:spPr>
          <a:xfrm>
            <a:off x="457200" y="155446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Readability Features</a:t>
            </a:r>
          </a:p>
        </p:txBody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Node overlap</a:t>
            </a:r>
          </a:p>
          <a:p>
            <a:pPr indent="-324612" lvl="0" marL="43891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Edge crossing</a:t>
            </a:r>
          </a:p>
          <a:p>
            <a:pPr indent="-324612" lvl="0" marL="43891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Cluster separation</a:t>
            </a:r>
          </a:p>
          <a:p>
            <a:pPr indent="-324612" lvl="0" marL="43891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Group overlap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type="title"/>
          </p:nvPr>
        </p:nvSpPr>
        <p:spPr>
          <a:xfrm>
            <a:off x="457200" y="155446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Readability Features</a:t>
            </a:r>
          </a:p>
        </p:txBody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Node overlap</a:t>
            </a:r>
          </a:p>
        </p:txBody>
      </p:sp>
      <p:pic>
        <p:nvPicPr>
          <p:cNvPr id="465" name="Shape 4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195" y="2817410"/>
            <a:ext cx="7471500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x="457200" y="155446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Readability Features</a:t>
            </a:r>
          </a:p>
        </p:txBody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Edge crossing</a:t>
            </a:r>
          </a:p>
        </p:txBody>
      </p:sp>
      <p:pic>
        <p:nvPicPr>
          <p:cNvPr id="472" name="Shape 4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6000" y="3870687"/>
            <a:ext cx="5511900" cy="23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/>
          <p:nvPr/>
        </p:nvSpPr>
        <p:spPr>
          <a:xfrm>
            <a:off x="5936299" y="6324600"/>
            <a:ext cx="30753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570" lvl="0" marL="11887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Dunne et al. (20</a:t>
            </a:r>
            <a:r>
              <a:rPr i="1"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15</a:t>
            </a:r>
            <a:r>
              <a:rPr b="0" i="1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) </a:t>
            </a:r>
          </a:p>
        </p:txBody>
      </p:sp>
      <p:pic>
        <p:nvPicPr>
          <p:cNvPr descr="Picture1.png"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550" y="2654923"/>
            <a:ext cx="7903925" cy="85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457200" y="155446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Readability Features</a:t>
            </a:r>
          </a:p>
        </p:txBody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Cluster separation</a:t>
            </a:r>
          </a:p>
        </p:txBody>
      </p:sp>
      <p:pic>
        <p:nvPicPr>
          <p:cNvPr id="481" name="Shape 4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712" y="2834350"/>
            <a:ext cx="6314700" cy="8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Shape 4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7857" y="3567401"/>
            <a:ext cx="2647500" cy="32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/>
          <p:nvPr/>
        </p:nvSpPr>
        <p:spPr>
          <a:xfrm>
            <a:off x="6967347" y="6324600"/>
            <a:ext cx="20445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570" lvl="0" marL="11887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orbel"/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Sedlmair (2012)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type="title"/>
          </p:nvPr>
        </p:nvSpPr>
        <p:spPr>
          <a:xfrm>
            <a:off x="457200" y="155446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Readability Features</a:t>
            </a:r>
          </a:p>
        </p:txBody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457200" y="1594717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Group overlap</a:t>
            </a:r>
          </a:p>
        </p:txBody>
      </p:sp>
      <p:pic>
        <p:nvPicPr>
          <p:cNvPr id="490" name="Shape 4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333264"/>
            <a:ext cx="6161700" cy="7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Shape 4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3039" y="3570891"/>
            <a:ext cx="3018000" cy="28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Shape 4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3110516"/>
            <a:ext cx="3497100" cy="92069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Shape 493"/>
          <p:cNvSpPr/>
          <p:nvPr/>
        </p:nvSpPr>
        <p:spPr>
          <a:xfrm>
            <a:off x="2045367" y="6624138"/>
            <a:ext cx="72912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https://www.mathworks.com/matlabcentral/answers/263361-how-can-i-show-communities-from-the-image-adjacency-matrix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457200" y="152400"/>
            <a:ext cx="82296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Features Implementations</a:t>
            </a:r>
          </a:p>
        </p:txBody>
      </p:sp>
      <p:pic>
        <p:nvPicPr>
          <p:cNvPr id="499" name="Shape 4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19" y="1578080"/>
            <a:ext cx="4290300" cy="511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 rotWithShape="1">
          <a:blip r:embed="rId4">
            <a:alphaModFix/>
          </a:blip>
          <a:srcRect b="0" l="0" r="20426" t="0"/>
          <a:stretch/>
        </p:blipFill>
        <p:spPr>
          <a:xfrm>
            <a:off x="4409739" y="1578080"/>
            <a:ext cx="4734300" cy="511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type="title"/>
          </p:nvPr>
        </p:nvSpPr>
        <p:spPr>
          <a:xfrm>
            <a:off x="457200" y="155446"/>
            <a:ext cx="8229600" cy="125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Network Features</a:t>
            </a:r>
          </a:p>
        </p:txBody>
      </p:sp>
      <p:graphicFrame>
        <p:nvGraphicFramePr>
          <p:cNvPr id="506" name="Shape 506"/>
          <p:cNvGraphicFramePr/>
          <p:nvPr/>
        </p:nvGraphicFramePr>
        <p:xfrm>
          <a:off x="738139" y="25945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{A5CB5984-5D10-4DE8-8956-CE7391DFE77C}</a:tableStyleId>
              </a:tblPr>
              <a:tblGrid>
                <a:gridCol w="2452025"/>
                <a:gridCol w="941950"/>
                <a:gridCol w="1424575"/>
                <a:gridCol w="1424575"/>
                <a:gridCol w="1424575"/>
              </a:tblGrid>
              <a:tr h="501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Network</a:t>
                      </a:r>
                    </a:p>
                  </a:txBody>
                  <a:tcPr marT="45725" marB="45725" marR="91450" marL="91450" anchor="ctr">
                    <a:solidFill>
                      <a:srgbClr val="008F9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225</a:t>
                      </a:r>
                    </a:p>
                  </a:txBody>
                  <a:tcPr marT="45725" marB="45725" marR="91450" marL="91450" anchor="ctr">
                    <a:solidFill>
                      <a:srgbClr val="008F9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290</a:t>
                      </a:r>
                    </a:p>
                  </a:txBody>
                  <a:tcPr marT="45725" marB="45725" marR="91450" marL="91450" anchor="ctr">
                    <a:solidFill>
                      <a:srgbClr val="008F9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423</a:t>
                      </a:r>
                    </a:p>
                  </a:txBody>
                  <a:tcPr marT="45725" marB="45725" marR="91450" marL="91450" anchor="ctr">
                    <a:solidFill>
                      <a:srgbClr val="008F9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532</a:t>
                      </a:r>
                    </a:p>
                  </a:txBody>
                  <a:tcPr marT="45725" marB="45725" marR="91450" marL="91450" anchor="ctr">
                    <a:solidFill>
                      <a:srgbClr val="008F92"/>
                    </a:solidFill>
                  </a:tcPr>
                </a:tc>
              </a:tr>
              <a:tr h="335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lt1"/>
                          </a:solidFill>
                        </a:rPr>
                        <a:t># Nodes</a:t>
                      </a:r>
                    </a:p>
                  </a:txBody>
                  <a:tcPr marT="45725" marB="45725" marR="91450" marL="91450" anchor="ctr">
                    <a:solidFill>
                      <a:srgbClr val="007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11565</a:t>
                      </a:r>
                    </a:p>
                  </a:txBody>
                  <a:tcPr marT="45725" marB="45725" marR="91450" marL="91450" anchor="ctr">
                    <a:solidFill>
                      <a:srgbClr val="A4CB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12049</a:t>
                      </a:r>
                    </a:p>
                  </a:txBody>
                  <a:tcPr marT="45725" marB="45725" marR="91450" marL="91450" anchor="ctr">
                    <a:solidFill>
                      <a:srgbClr val="A4CB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11748</a:t>
                      </a:r>
                    </a:p>
                  </a:txBody>
                  <a:tcPr marT="45725" marB="45725" marR="91450" marL="91450" anchor="ctr">
                    <a:solidFill>
                      <a:srgbClr val="A4CB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10958</a:t>
                      </a:r>
                    </a:p>
                  </a:txBody>
                  <a:tcPr marT="45725" marB="45725" marR="91450" marL="91450" anchor="ctr">
                    <a:solidFill>
                      <a:srgbClr val="A4CBF2"/>
                    </a:solidFill>
                  </a:tcPr>
                </a:tc>
              </a:tr>
              <a:tr h="399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lt1"/>
                          </a:solidFill>
                        </a:rPr>
                        <a:t>Network Density</a:t>
                      </a:r>
                    </a:p>
                  </a:txBody>
                  <a:tcPr marT="45725" marB="45725" marR="91450" marL="91450" anchor="ctr">
                    <a:solidFill>
                      <a:srgbClr val="007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0.021</a:t>
                      </a:r>
                    </a:p>
                  </a:txBody>
                  <a:tcPr marT="45725" marB="45725" marR="91450" marL="91450" anchor="ctr">
                    <a:solidFill>
                      <a:srgbClr val="99D5F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0.020</a:t>
                      </a:r>
                    </a:p>
                  </a:txBody>
                  <a:tcPr marT="45725" marB="45725" marR="91450" marL="91450" anchor="ctr">
                    <a:solidFill>
                      <a:srgbClr val="99D5F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0.029</a:t>
                      </a:r>
                    </a:p>
                  </a:txBody>
                  <a:tcPr marT="45725" marB="45725" marR="91450" marL="91450" anchor="ctr">
                    <a:solidFill>
                      <a:srgbClr val="99D5F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0.006</a:t>
                      </a:r>
                    </a:p>
                  </a:txBody>
                  <a:tcPr marT="45725" marB="45725" marR="91450" marL="91450" anchor="ctr">
                    <a:solidFill>
                      <a:srgbClr val="99D5FE"/>
                    </a:solidFill>
                  </a:tcPr>
                </a:tc>
              </a:tr>
              <a:tr h="3832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lt1"/>
                          </a:solidFill>
                        </a:rPr>
                        <a:t># Clusters</a:t>
                      </a:r>
                    </a:p>
                  </a:txBody>
                  <a:tcPr marT="45725" marB="45725" marR="91450" marL="91450" anchor="ctr">
                    <a:solidFill>
                      <a:srgbClr val="007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38</a:t>
                      </a:r>
                    </a:p>
                  </a:txBody>
                  <a:tcPr marT="45725" marB="45725" marR="91450" marL="91450" anchor="ctr">
                    <a:solidFill>
                      <a:srgbClr val="A4CB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45</a:t>
                      </a:r>
                    </a:p>
                  </a:txBody>
                  <a:tcPr marT="45725" marB="45725" marR="91450" marL="91450" anchor="ctr">
                    <a:solidFill>
                      <a:srgbClr val="A4CB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42</a:t>
                      </a:r>
                    </a:p>
                  </a:txBody>
                  <a:tcPr marT="45725" marB="45725" marR="91450" marL="91450" anchor="ctr">
                    <a:solidFill>
                      <a:srgbClr val="A4CB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41</a:t>
                      </a:r>
                    </a:p>
                  </a:txBody>
                  <a:tcPr marT="45725" marB="45725" marR="91450" marL="91450" anchor="ctr">
                    <a:solidFill>
                      <a:srgbClr val="A4CBF2"/>
                    </a:solidFill>
                  </a:tcPr>
                </a:tc>
              </a:tr>
              <a:tr h="624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lt1"/>
                          </a:solidFill>
                        </a:rPr>
                        <a:t>Std of </a:t>
                      </a:r>
                      <a:br>
                        <a:rPr b="1" lang="en-US" sz="1900" u="none" cap="none" strike="noStrike">
                          <a:solidFill>
                            <a:schemeClr val="lt1"/>
                          </a:solidFill>
                        </a:rPr>
                      </a:br>
                      <a:r>
                        <a:rPr b="1" lang="en-US" sz="1900" u="none" cap="none" strike="noStrike">
                          <a:solidFill>
                            <a:schemeClr val="lt1"/>
                          </a:solidFill>
                        </a:rPr>
                        <a:t>cluster size</a:t>
                      </a:r>
                    </a:p>
                  </a:txBody>
                  <a:tcPr marT="45725" marB="45725" marR="91450" marL="91450" anchor="ctr">
                    <a:solidFill>
                      <a:srgbClr val="007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308.31</a:t>
                      </a:r>
                    </a:p>
                  </a:txBody>
                  <a:tcPr marT="45725" marB="45725" marR="91450" marL="91450" anchor="ctr">
                    <a:solidFill>
                      <a:srgbClr val="99D5F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480.20</a:t>
                      </a:r>
                    </a:p>
                  </a:txBody>
                  <a:tcPr marT="45725" marB="45725" marR="91450" marL="91450" anchor="ctr">
                    <a:solidFill>
                      <a:srgbClr val="99D5F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143.38</a:t>
                      </a:r>
                    </a:p>
                  </a:txBody>
                  <a:tcPr marT="45725" marB="45725" marR="91450" marL="91450" anchor="ctr">
                    <a:solidFill>
                      <a:srgbClr val="99D5F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151.11</a:t>
                      </a:r>
                    </a:p>
                  </a:txBody>
                  <a:tcPr marT="45725" marB="45725" marR="91450" marL="91450" anchor="ctr">
                    <a:solidFill>
                      <a:srgbClr val="99D5FE"/>
                    </a:solidFill>
                  </a:tcPr>
                </a:tc>
              </a:tr>
              <a:tr h="359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solidFill>
                            <a:schemeClr val="lt1"/>
                          </a:solidFill>
                        </a:rPr>
                        <a:t>Heterogeneity</a:t>
                      </a:r>
                    </a:p>
                  </a:txBody>
                  <a:tcPr marT="45725" marB="45725" marR="91450" marL="91450" anchor="ctr">
                    <a:solidFill>
                      <a:srgbClr val="007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0.417</a:t>
                      </a:r>
                    </a:p>
                  </a:txBody>
                  <a:tcPr marT="45725" marB="45725" marR="91450" marL="91450" anchor="ctr">
                    <a:solidFill>
                      <a:srgbClr val="A9CB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0.519</a:t>
                      </a:r>
                    </a:p>
                  </a:txBody>
                  <a:tcPr marT="45725" marB="45725" marR="91450" marL="91450" anchor="ctr">
                    <a:solidFill>
                      <a:srgbClr val="A9CB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0.487</a:t>
                      </a:r>
                    </a:p>
                  </a:txBody>
                  <a:tcPr marT="45725" marB="45725" marR="91450" marL="91450" anchor="ctr">
                    <a:solidFill>
                      <a:srgbClr val="A9CB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0.605</a:t>
                      </a:r>
                    </a:p>
                  </a:txBody>
                  <a:tcPr marT="45725" marB="45725" marR="91450" marL="91450" anchor="ctr">
                    <a:solidFill>
                      <a:srgbClr val="A9CB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457200" y="155446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Feature Optimization</a:t>
            </a:r>
          </a:p>
        </p:txBody>
      </p:sp>
      <p:graphicFrame>
        <p:nvGraphicFramePr>
          <p:cNvPr id="512" name="Shape 512"/>
          <p:cNvGraphicFramePr/>
          <p:nvPr/>
        </p:nvGraphicFramePr>
        <p:xfrm>
          <a:off x="685289" y="2570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{A5CB5984-5D10-4DE8-8956-CE7391DFE77C}</a:tableStyleId>
              </a:tblPr>
              <a:tblGrid>
                <a:gridCol w="1568525"/>
                <a:gridCol w="1240975"/>
                <a:gridCol w="1240975"/>
                <a:gridCol w="1240975"/>
                <a:gridCol w="1240975"/>
                <a:gridCol w="1240975"/>
              </a:tblGrid>
              <a:tr h="370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50" marL="91450"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u="none" cap="none" strike="noStrike"/>
                        <a:t>GRIP</a:t>
                      </a:r>
                    </a:p>
                  </a:txBody>
                  <a:tcPr marT="45725" marB="45725" marR="91450" marL="91450"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u="none" cap="none" strike="noStrike"/>
                        <a:t>PMDS</a:t>
                      </a:r>
                    </a:p>
                  </a:txBody>
                  <a:tcPr marT="45725" marB="45725" marR="91450" marL="91450"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u="none" cap="none" strike="noStrike"/>
                        <a:t>FM</a:t>
                      </a:r>
                      <a:r>
                        <a:rPr baseline="30000" lang="en-US" sz="1900" u="none" cap="none" strike="noStrike"/>
                        <a:t>3</a:t>
                      </a:r>
                    </a:p>
                  </a:txBody>
                  <a:tcPr marT="45725" marB="45725" marR="91450" marL="91450"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u="none" cap="none" strike="noStrike"/>
                        <a:t>FME</a:t>
                      </a:r>
                    </a:p>
                  </a:txBody>
                  <a:tcPr marT="45725" marB="45725" marR="91450" marL="91450"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 u="none" cap="none" strike="noStrike"/>
                        <a:t>FMME</a:t>
                      </a:r>
                    </a:p>
                  </a:txBody>
                  <a:tcPr marT="45725" marB="45725" marR="91450" marL="91450">
                    <a:solidFill>
                      <a:srgbClr val="741B47"/>
                    </a:solidFill>
                  </a:tcPr>
                </a:tc>
              </a:tr>
              <a:tr h="370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lt1"/>
                          </a:solidFill>
                        </a:rPr>
                        <a:t>Node overlap</a:t>
                      </a:r>
                    </a:p>
                  </a:txBody>
                  <a:tcPr marT="45725" marB="45725" marR="91450" marL="91450"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X</a:t>
                      </a:r>
                    </a:p>
                  </a:txBody>
                  <a:tcPr marT="45725" marB="45725" marR="91450" marL="91450" anchor="ctr">
                    <a:solidFill>
                      <a:srgbClr val="F0BC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X</a:t>
                      </a:r>
                    </a:p>
                  </a:txBody>
                  <a:tcPr marT="45725" marB="45725" marR="91450" marL="91450" anchor="ctr">
                    <a:solidFill>
                      <a:srgbClr val="F0BC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50" marL="91450" anchor="ctr">
                    <a:solidFill>
                      <a:srgbClr val="F0BC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50" marL="91450" anchor="ctr">
                    <a:solidFill>
                      <a:srgbClr val="F0BC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X</a:t>
                      </a:r>
                    </a:p>
                  </a:txBody>
                  <a:tcPr marT="45725" marB="45725" marR="91450" marL="91450" anchor="ctr">
                    <a:solidFill>
                      <a:srgbClr val="F0BCFA"/>
                    </a:solidFill>
                  </a:tcPr>
                </a:tc>
              </a:tr>
              <a:tr h="370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lt1"/>
                          </a:solidFill>
                        </a:rPr>
                        <a:t>Edge crossing</a:t>
                      </a:r>
                    </a:p>
                  </a:txBody>
                  <a:tcPr marT="45725" marB="45725" marR="91450" marL="91450"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50" marL="91450" anchor="ctr">
                    <a:solidFill>
                      <a:srgbClr val="DE8D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50" marL="91450" anchor="ctr">
                    <a:solidFill>
                      <a:srgbClr val="DE8D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50" marL="91450" anchor="ctr">
                    <a:solidFill>
                      <a:srgbClr val="DE8D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X</a:t>
                      </a:r>
                    </a:p>
                  </a:txBody>
                  <a:tcPr marT="45725" marB="45725" marR="91450" marL="91450" anchor="ctr">
                    <a:solidFill>
                      <a:srgbClr val="DE8D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X</a:t>
                      </a:r>
                    </a:p>
                  </a:txBody>
                  <a:tcPr marT="45725" marB="45725" marR="91450" marL="91450" anchor="ctr">
                    <a:solidFill>
                      <a:srgbClr val="DE8DFA"/>
                    </a:solidFill>
                  </a:tcPr>
                </a:tc>
              </a:tr>
              <a:tr h="370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lt1"/>
                          </a:solidFill>
                        </a:rPr>
                        <a:t>Cluster separation</a:t>
                      </a:r>
                    </a:p>
                  </a:txBody>
                  <a:tcPr marT="45725" marB="45725" marR="91450" marL="91450"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50" marL="91450" anchor="ctr">
                    <a:solidFill>
                      <a:srgbClr val="F0BC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X</a:t>
                      </a:r>
                    </a:p>
                  </a:txBody>
                  <a:tcPr marT="45725" marB="45725" marR="91450" marL="91450" anchor="ctr">
                    <a:solidFill>
                      <a:srgbClr val="F0BC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50" marL="91450" anchor="ctr">
                    <a:solidFill>
                      <a:srgbClr val="F0BC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X</a:t>
                      </a:r>
                    </a:p>
                  </a:txBody>
                  <a:tcPr marT="45725" marB="45725" marR="91450" marL="91450" anchor="ctr">
                    <a:solidFill>
                      <a:srgbClr val="F0BC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50" marL="91450" anchor="ctr">
                    <a:solidFill>
                      <a:srgbClr val="F0BCFA"/>
                    </a:solidFill>
                  </a:tcPr>
                </a:tc>
              </a:tr>
              <a:tr h="370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lt1"/>
                          </a:solidFill>
                        </a:rPr>
                        <a:t>Group overlap</a:t>
                      </a:r>
                    </a:p>
                  </a:txBody>
                  <a:tcPr marT="45725" marB="45725" marR="91450" marL="91450"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50" marL="91450" anchor="ctr">
                    <a:solidFill>
                      <a:srgbClr val="DE8F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X</a:t>
                      </a:r>
                    </a:p>
                  </a:txBody>
                  <a:tcPr marT="45725" marB="45725" marR="91450" marL="91450" anchor="ctr">
                    <a:solidFill>
                      <a:srgbClr val="DE8F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X</a:t>
                      </a:r>
                    </a:p>
                  </a:txBody>
                  <a:tcPr marT="45725" marB="45725" marR="91450" marL="91450" anchor="ctr">
                    <a:solidFill>
                      <a:srgbClr val="DE8F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900"/>
                        <a:t>X</a:t>
                      </a:r>
                    </a:p>
                  </a:txBody>
                  <a:tcPr marT="45725" marB="45725" marR="91450" marL="91450" anchor="ctr">
                    <a:solidFill>
                      <a:srgbClr val="DE8FF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45725" marB="45725" marR="91450" marL="91450" anchor="ctr">
                    <a:solidFill>
                      <a:srgbClr val="DE8F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457200" y="155447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lang="en-US"/>
              <a:t>Multi-Objective Optimization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What to do?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Reduce solution space...</a:t>
            </a:r>
          </a:p>
          <a:p>
            <a:pPr indent="-324612" lvl="0" marL="4389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lang="en-US"/>
              <a:t>Reduce objectives</a:t>
            </a:r>
          </a:p>
          <a:p>
            <a:pPr indent="-324612" lvl="0" marL="43891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Find ranking of solutions</a:t>
            </a:r>
          </a:p>
          <a:p>
            <a:pPr indent="-274319" lvl="1" marL="731520" marR="0" rtl="0" algn="l">
              <a:lnSpc>
                <a:spcPct val="150000"/>
              </a:lnSpc>
              <a:spcBef>
                <a:spcPts val="560"/>
              </a:spcBef>
              <a:buClr>
                <a:schemeClr val="accent2"/>
              </a:buClr>
              <a:buSzPct val="900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Learn user preference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x="457200" y="155446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Genetic Learning Algorithm</a:t>
            </a:r>
          </a:p>
        </p:txBody>
      </p:sp>
      <p:sp>
        <p:nvSpPr>
          <p:cNvPr id="518" name="Shape 518"/>
          <p:cNvSpPr/>
          <p:nvPr/>
        </p:nvSpPr>
        <p:spPr>
          <a:xfrm>
            <a:off x="1893350" y="1745339"/>
            <a:ext cx="2723400" cy="734400"/>
          </a:xfrm>
          <a:prstGeom prst="rect">
            <a:avLst/>
          </a:prstGeom>
          <a:gradFill>
            <a:gsLst>
              <a:gs pos="0">
                <a:srgbClr val="0070BF"/>
              </a:gs>
              <a:gs pos="100000">
                <a:srgbClr val="66C0FF"/>
              </a:gs>
            </a:gsLst>
            <a:lin ang="16200038" scaled="0"/>
          </a:gradFill>
          <a:ln cap="rnd" cmpd="sng" w="9525">
            <a:solidFill>
              <a:srgbClr val="164575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000" rotWithShape="0" dir="5400000" dist="25400">
              <a:srgbClr val="000000">
                <a:alpha val="372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rbe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Network Features</a:t>
            </a:r>
          </a:p>
        </p:txBody>
      </p:sp>
      <p:sp>
        <p:nvSpPr>
          <p:cNvPr id="519" name="Shape 519"/>
          <p:cNvSpPr/>
          <p:nvPr/>
        </p:nvSpPr>
        <p:spPr>
          <a:xfrm>
            <a:off x="4616851" y="1745339"/>
            <a:ext cx="2738700" cy="734400"/>
          </a:xfrm>
          <a:prstGeom prst="rect">
            <a:avLst/>
          </a:prstGeom>
          <a:gradFill>
            <a:gsLst>
              <a:gs pos="0">
                <a:srgbClr val="C50FEA"/>
              </a:gs>
              <a:gs pos="100000">
                <a:srgbClr val="DE8DFA"/>
              </a:gs>
            </a:gsLst>
            <a:lin ang="16200038" scaled="0"/>
          </a:gradFill>
          <a:ln cap="rnd" cmpd="sng" w="9525">
            <a:solidFill>
              <a:srgbClr val="4E0468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000" rotWithShape="0" dir="5400000" dist="25400">
              <a:srgbClr val="000000">
                <a:alpha val="372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rbe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Readability Features</a:t>
            </a:r>
          </a:p>
        </p:txBody>
      </p:sp>
      <p:sp>
        <p:nvSpPr>
          <p:cNvPr id="520" name="Shape 520"/>
          <p:cNvSpPr/>
          <p:nvPr/>
        </p:nvSpPr>
        <p:spPr>
          <a:xfrm>
            <a:off x="1893350" y="2479714"/>
            <a:ext cx="2723400" cy="734400"/>
          </a:xfrm>
          <a:prstGeom prst="rect">
            <a:avLst/>
          </a:prstGeom>
          <a:gradFill>
            <a:gsLst>
              <a:gs pos="0">
                <a:srgbClr val="0070BF"/>
              </a:gs>
              <a:gs pos="100000">
                <a:srgbClr val="66C0FF"/>
              </a:gs>
            </a:gsLst>
            <a:lin ang="16200038" scaled="0"/>
          </a:gradFill>
          <a:ln cap="rnd" cmpd="sng" w="9525">
            <a:solidFill>
              <a:srgbClr val="164575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000" rotWithShape="0" dir="5400000" dist="25400">
              <a:srgbClr val="000000">
                <a:alpha val="372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rbe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Network Features</a:t>
            </a:r>
          </a:p>
        </p:txBody>
      </p:sp>
      <p:sp>
        <p:nvSpPr>
          <p:cNvPr id="521" name="Shape 521"/>
          <p:cNvSpPr/>
          <p:nvPr/>
        </p:nvSpPr>
        <p:spPr>
          <a:xfrm>
            <a:off x="1893350" y="3214089"/>
            <a:ext cx="2723400" cy="734400"/>
          </a:xfrm>
          <a:prstGeom prst="rect">
            <a:avLst/>
          </a:prstGeom>
          <a:gradFill>
            <a:gsLst>
              <a:gs pos="0">
                <a:srgbClr val="0070BF"/>
              </a:gs>
              <a:gs pos="100000">
                <a:srgbClr val="66C0FF"/>
              </a:gs>
            </a:gsLst>
            <a:lin ang="16200038" scaled="0"/>
          </a:gradFill>
          <a:ln cap="rnd" cmpd="sng" w="9525">
            <a:solidFill>
              <a:srgbClr val="164575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000" rotWithShape="0" dir="5400000" dist="25400">
              <a:srgbClr val="000000">
                <a:alpha val="372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rbe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Network Features</a:t>
            </a:r>
          </a:p>
        </p:txBody>
      </p:sp>
      <p:sp>
        <p:nvSpPr>
          <p:cNvPr id="522" name="Shape 522"/>
          <p:cNvSpPr/>
          <p:nvPr/>
        </p:nvSpPr>
        <p:spPr>
          <a:xfrm>
            <a:off x="4632151" y="2479714"/>
            <a:ext cx="2723400" cy="73440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6C74"/>
              </a:gs>
            </a:gsLst>
            <a:lin ang="16200038" scaled="0"/>
          </a:gradFill>
          <a:ln cap="rnd" cmpd="sng" w="9525">
            <a:solidFill>
              <a:srgbClr val="D10002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000" rotWithShape="0" dir="5400000" dist="25400">
              <a:srgbClr val="000000">
                <a:alpha val="372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rbe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Readability Features</a:t>
            </a:r>
          </a:p>
        </p:txBody>
      </p:sp>
      <p:sp>
        <p:nvSpPr>
          <p:cNvPr id="523" name="Shape 523"/>
          <p:cNvSpPr/>
          <p:nvPr/>
        </p:nvSpPr>
        <p:spPr>
          <a:xfrm>
            <a:off x="4616851" y="3214089"/>
            <a:ext cx="2738700" cy="734400"/>
          </a:xfrm>
          <a:prstGeom prst="rect">
            <a:avLst/>
          </a:prstGeom>
          <a:gradFill>
            <a:gsLst>
              <a:gs pos="0">
                <a:srgbClr val="008F92"/>
              </a:gs>
              <a:gs pos="100000">
                <a:srgbClr val="33CFD8"/>
              </a:gs>
            </a:gsLst>
            <a:lin ang="16200038" scaled="0"/>
          </a:gradFill>
          <a:ln cap="rnd" cmpd="sng" w="9525">
            <a:solidFill>
              <a:srgbClr val="005F61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000" rotWithShape="0" dir="5400000" dist="25400">
              <a:srgbClr val="000000">
                <a:alpha val="372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rbe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Readability Features</a:t>
            </a:r>
          </a:p>
        </p:txBody>
      </p:sp>
      <p:sp>
        <p:nvSpPr>
          <p:cNvPr id="524" name="Shape 524"/>
          <p:cNvSpPr/>
          <p:nvPr/>
        </p:nvSpPr>
        <p:spPr>
          <a:xfrm>
            <a:off x="7967675" y="1745339"/>
            <a:ext cx="719100" cy="734400"/>
          </a:xfrm>
          <a:prstGeom prst="rect">
            <a:avLst/>
          </a:prstGeom>
          <a:gradFill>
            <a:gsLst>
              <a:gs pos="0">
                <a:srgbClr val="D65900"/>
              </a:gs>
              <a:gs pos="55000">
                <a:srgbClr val="FE6A00"/>
              </a:gs>
              <a:gs pos="100000">
                <a:srgbClr val="FF7C00"/>
              </a:gs>
            </a:gsLst>
            <a:lin ang="16200038" scaled="0"/>
          </a:gradFill>
          <a:ln cap="rnd" cmpd="sng" w="9525">
            <a:solidFill>
              <a:srgbClr val="FF7B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000" rotWithShape="0" dir="5400000" dist="25400">
              <a:srgbClr val="000000">
                <a:alpha val="372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rbe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</a:p>
        </p:txBody>
      </p:sp>
      <p:sp>
        <p:nvSpPr>
          <p:cNvPr id="525" name="Shape 525"/>
          <p:cNvSpPr/>
          <p:nvPr/>
        </p:nvSpPr>
        <p:spPr>
          <a:xfrm>
            <a:off x="7967675" y="2479714"/>
            <a:ext cx="719100" cy="734400"/>
          </a:xfrm>
          <a:prstGeom prst="rect">
            <a:avLst/>
          </a:prstGeom>
          <a:gradFill>
            <a:gsLst>
              <a:gs pos="0">
                <a:srgbClr val="D65900"/>
              </a:gs>
              <a:gs pos="55000">
                <a:srgbClr val="FE6A00"/>
              </a:gs>
              <a:gs pos="100000">
                <a:srgbClr val="FF7C00"/>
              </a:gs>
            </a:gsLst>
            <a:lin ang="16200038" scaled="0"/>
          </a:gradFill>
          <a:ln cap="rnd" cmpd="sng" w="9525">
            <a:solidFill>
              <a:srgbClr val="FF7B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000" rotWithShape="0" dir="5400000" dist="25400">
              <a:srgbClr val="000000">
                <a:alpha val="372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rbe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</a:p>
        </p:txBody>
      </p:sp>
      <p:sp>
        <p:nvSpPr>
          <p:cNvPr id="526" name="Shape 526"/>
          <p:cNvSpPr/>
          <p:nvPr/>
        </p:nvSpPr>
        <p:spPr>
          <a:xfrm>
            <a:off x="7967675" y="3214089"/>
            <a:ext cx="719100" cy="734400"/>
          </a:xfrm>
          <a:prstGeom prst="rect">
            <a:avLst/>
          </a:prstGeom>
          <a:gradFill>
            <a:gsLst>
              <a:gs pos="0">
                <a:srgbClr val="D65900"/>
              </a:gs>
              <a:gs pos="55000">
                <a:srgbClr val="FE6A00"/>
              </a:gs>
              <a:gs pos="100000">
                <a:srgbClr val="FF7C00"/>
              </a:gs>
            </a:gsLst>
            <a:lin ang="16200038" scaled="0"/>
          </a:gradFill>
          <a:ln cap="rnd" cmpd="sng" w="9525">
            <a:solidFill>
              <a:srgbClr val="FF7B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000" rotWithShape="0" dir="5400000" dist="25400">
              <a:srgbClr val="000000">
                <a:alpha val="372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rbe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328662" y="2480923"/>
            <a:ext cx="12588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Dataset</a:t>
            </a:r>
          </a:p>
        </p:txBody>
      </p:sp>
      <p:sp>
        <p:nvSpPr>
          <p:cNvPr id="528" name="Shape 528"/>
          <p:cNvSpPr/>
          <p:nvPr/>
        </p:nvSpPr>
        <p:spPr>
          <a:xfrm>
            <a:off x="418724" y="4411207"/>
            <a:ext cx="2723400" cy="734400"/>
          </a:xfrm>
          <a:prstGeom prst="rect">
            <a:avLst/>
          </a:prstGeom>
          <a:gradFill>
            <a:gsLst>
              <a:gs pos="0">
                <a:srgbClr val="F9E55C"/>
              </a:gs>
              <a:gs pos="23000">
                <a:srgbClr val="F9E55C"/>
              </a:gs>
              <a:gs pos="69000">
                <a:srgbClr val="F7DD28"/>
              </a:gs>
              <a:gs pos="97000">
                <a:srgbClr val="F7DA15"/>
              </a:gs>
              <a:gs pos="100000">
                <a:srgbClr val="F7DA15"/>
              </a:gs>
            </a:gsLst>
            <a:path path="circle">
              <a:fillToRect b="50%" l="50%" r="50%" t="50%"/>
            </a:path>
            <a:tileRect/>
          </a:gradFill>
          <a:ln cap="rnd" cmpd="sng" w="9525">
            <a:solidFill>
              <a:srgbClr val="164575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000" rotWithShape="0" dir="5400000" dist="25400">
              <a:srgbClr val="000000">
                <a:alpha val="372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rbe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Network Features</a:t>
            </a:r>
          </a:p>
        </p:txBody>
      </p:sp>
      <p:sp>
        <p:nvSpPr>
          <p:cNvPr id="529" name="Shape 529"/>
          <p:cNvSpPr txBox="1"/>
          <p:nvPr/>
        </p:nvSpPr>
        <p:spPr>
          <a:xfrm>
            <a:off x="1217419" y="4132948"/>
            <a:ext cx="9606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Data</a:t>
            </a:r>
          </a:p>
        </p:txBody>
      </p:sp>
      <p:sp>
        <p:nvSpPr>
          <p:cNvPr id="530" name="Shape 530"/>
          <p:cNvSpPr txBox="1"/>
          <p:nvPr/>
        </p:nvSpPr>
        <p:spPr>
          <a:xfrm>
            <a:off x="8017965" y="3952657"/>
            <a:ext cx="5133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…...</a:t>
            </a:r>
          </a:p>
        </p:txBody>
      </p:sp>
      <p:sp>
        <p:nvSpPr>
          <p:cNvPr id="531" name="Shape 531"/>
          <p:cNvSpPr txBox="1"/>
          <p:nvPr/>
        </p:nvSpPr>
        <p:spPr>
          <a:xfrm>
            <a:off x="5703505" y="3948464"/>
            <a:ext cx="5133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…...</a:t>
            </a:r>
          </a:p>
        </p:txBody>
      </p:sp>
      <p:sp>
        <p:nvSpPr>
          <p:cNvPr id="532" name="Shape 532"/>
          <p:cNvSpPr txBox="1"/>
          <p:nvPr/>
        </p:nvSpPr>
        <p:spPr>
          <a:xfrm>
            <a:off x="3117105" y="3952657"/>
            <a:ext cx="513299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…...</a:t>
            </a:r>
          </a:p>
        </p:txBody>
      </p:sp>
      <p:cxnSp>
        <p:nvCxnSpPr>
          <p:cNvPr id="533" name="Shape 533"/>
          <p:cNvCxnSpPr>
            <a:stCxn id="528" idx="3"/>
          </p:cNvCxnSpPr>
          <p:nvPr/>
        </p:nvCxnSpPr>
        <p:spPr>
          <a:xfrm>
            <a:off x="3142124" y="4778407"/>
            <a:ext cx="2650200" cy="0"/>
          </a:xfrm>
          <a:prstGeom prst="straightConnector1">
            <a:avLst/>
          </a:prstGeom>
          <a:noFill/>
          <a:ln cap="flat" cmpd="sng" w="9525">
            <a:solidFill>
              <a:srgbClr val="FF7B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34" name="Shape 534"/>
          <p:cNvSpPr txBox="1"/>
          <p:nvPr/>
        </p:nvSpPr>
        <p:spPr>
          <a:xfrm>
            <a:off x="3157525" y="4557903"/>
            <a:ext cx="25122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the most similar network</a:t>
            </a:r>
          </a:p>
        </p:txBody>
      </p:sp>
      <p:sp>
        <p:nvSpPr>
          <p:cNvPr id="535" name="Shape 535"/>
          <p:cNvSpPr/>
          <p:nvPr/>
        </p:nvSpPr>
        <p:spPr>
          <a:xfrm>
            <a:off x="5807746" y="4463064"/>
            <a:ext cx="2723400" cy="734400"/>
          </a:xfrm>
          <a:prstGeom prst="rect">
            <a:avLst/>
          </a:prstGeom>
          <a:gradFill>
            <a:gsLst>
              <a:gs pos="0">
                <a:srgbClr val="0070BF"/>
              </a:gs>
              <a:gs pos="100000">
                <a:srgbClr val="66C0FF"/>
              </a:gs>
            </a:gsLst>
            <a:lin ang="16200038" scaled="0"/>
          </a:gradFill>
          <a:ln cap="rnd" cmpd="sng" w="9525">
            <a:solidFill>
              <a:srgbClr val="164575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000" rotWithShape="0" dir="5400000" dist="25400">
              <a:srgbClr val="000000">
                <a:alpha val="372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rbe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Network Features</a:t>
            </a:r>
          </a:p>
        </p:txBody>
      </p:sp>
      <p:cxnSp>
        <p:nvCxnSpPr>
          <p:cNvPr id="536" name="Shape 536"/>
          <p:cNvCxnSpPr>
            <a:stCxn id="535" idx="2"/>
          </p:cNvCxnSpPr>
          <p:nvPr/>
        </p:nvCxnSpPr>
        <p:spPr>
          <a:xfrm flipH="1">
            <a:off x="5067646" y="5197464"/>
            <a:ext cx="2101800" cy="539100"/>
          </a:xfrm>
          <a:prstGeom prst="straightConnector1">
            <a:avLst/>
          </a:prstGeom>
          <a:noFill/>
          <a:ln cap="flat" cmpd="sng" w="9525">
            <a:solidFill>
              <a:srgbClr val="FF7B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37" name="Shape 537"/>
          <p:cNvSpPr/>
          <p:nvPr/>
        </p:nvSpPr>
        <p:spPr>
          <a:xfrm>
            <a:off x="3373746" y="5768914"/>
            <a:ext cx="2723400" cy="73440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6C74"/>
              </a:gs>
            </a:gsLst>
            <a:lin ang="16200038" scaled="0"/>
          </a:gradFill>
          <a:ln cap="rnd" cmpd="sng" w="9525">
            <a:solidFill>
              <a:srgbClr val="D10002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000" rotWithShape="0" dir="5400000" dist="25400">
              <a:srgbClr val="000000">
                <a:alpha val="3725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rbe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Readability Features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6197996" y="5391351"/>
            <a:ext cx="11016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Result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457200" y="155446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Genetic Learning Algorithm</a:t>
            </a:r>
          </a:p>
        </p:txBody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1722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Similarity calculation</a:t>
            </a:r>
          </a:p>
          <a:p>
            <a:pPr indent="-121919" lvl="1" marL="73152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Scale each feature in range [0,1] by using MinMax scaler</a:t>
            </a:r>
          </a:p>
          <a:p>
            <a:pPr indent="-121919" lvl="1" marL="73152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21919" lvl="1" marL="73152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21919" lvl="1" marL="73152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Calculating similarity based on cosine similarity</a:t>
            </a:r>
          </a:p>
        </p:txBody>
      </p:sp>
      <p:pic>
        <p:nvPicPr>
          <p:cNvPr id="545" name="Shape 5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7905" y="3183689"/>
            <a:ext cx="3582600" cy="8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7905" y="5102757"/>
            <a:ext cx="36582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type="title"/>
          </p:nvPr>
        </p:nvSpPr>
        <p:spPr>
          <a:xfrm>
            <a:off x="457200" y="152400"/>
            <a:ext cx="82296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Genetic Learning Algorithm Implementation</a:t>
            </a:r>
          </a:p>
        </p:txBody>
      </p:sp>
      <p:pic>
        <p:nvPicPr>
          <p:cNvPr descr="WechatIMG1.jpeg"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975" y="1581425"/>
            <a:ext cx="5256042" cy="514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type="title"/>
          </p:nvPr>
        </p:nvSpPr>
        <p:spPr>
          <a:xfrm>
            <a:off x="749808" y="715552"/>
            <a:ext cx="8013191" cy="16367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7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Backend Implementation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type="title"/>
          </p:nvPr>
        </p:nvSpPr>
        <p:spPr>
          <a:xfrm>
            <a:off x="457200" y="155447"/>
            <a:ext cx="8229600" cy="1252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Implementation</a:t>
            </a:r>
          </a:p>
        </p:txBody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457200" y="1775191"/>
            <a:ext cx="8229600" cy="4625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Python backend</a:t>
            </a: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Layout algorithms</a:t>
            </a:r>
            <a:b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 C++ using Tulip</a:t>
            </a:r>
          </a:p>
          <a:p>
            <a:pPr indent="-162560" lvl="0" marL="0" marR="0" rtl="0" algn="l">
              <a:spcBef>
                <a:spcPts val="0"/>
              </a:spcBef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code.png" id="564" name="Shape 564"/>
          <p:cNvPicPr preferRelativeResize="0"/>
          <p:nvPr/>
        </p:nvPicPr>
        <p:blipFill rotWithShape="1">
          <a:blip r:embed="rId3">
            <a:alphaModFix/>
          </a:blip>
          <a:srcRect b="0" l="3026" r="9515" t="0"/>
          <a:stretch/>
        </p:blipFill>
        <p:spPr>
          <a:xfrm>
            <a:off x="4121425" y="1578500"/>
            <a:ext cx="5022573" cy="48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>
            <p:ph type="title"/>
          </p:nvPr>
        </p:nvSpPr>
        <p:spPr>
          <a:xfrm>
            <a:off x="457200" y="155447"/>
            <a:ext cx="8229600" cy="125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Why Tulip?</a:t>
            </a:r>
          </a:p>
        </p:txBody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Fast - Written in C++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Straightforward Python library</a:t>
            </a:r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t/>
            </a:r>
            <a:endParaRPr/>
          </a:p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Many different layout algorithms</a:t>
            </a:r>
          </a:p>
        </p:txBody>
      </p:sp>
      <p:pic>
        <p:nvPicPr>
          <p:cNvPr descr="tulip logo.png" id="571" name="Shape 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409" y="155452"/>
            <a:ext cx="3705614" cy="1252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port tulip.png" id="572" name="Shape 5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475" y="3473425"/>
            <a:ext cx="396240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type="title"/>
          </p:nvPr>
        </p:nvSpPr>
        <p:spPr>
          <a:xfrm>
            <a:off x="457200" y="155447"/>
            <a:ext cx="8229600" cy="125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Creating the Visualization</a:t>
            </a:r>
          </a:p>
        </p:txBody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457200" y="1677041"/>
            <a:ext cx="8229600" cy="46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US"/>
              <a:t>Calculate layout (e.g. FM^3, Pivot MDS, etc.)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US"/>
              <a:t>Calculate node sizes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US"/>
              <a:t>Reduce gaps between nodes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US"/>
              <a:t>Roundify the layout</a:t>
            </a:r>
          </a:p>
        </p:txBody>
      </p:sp>
      <p:pic>
        <p:nvPicPr>
          <p:cNvPr descr="code1.png" id="579" name="Shape 5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12" y="2428724"/>
            <a:ext cx="8283174" cy="71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de2.png" id="580" name="Shape 5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425" y="4337849"/>
            <a:ext cx="8229601" cy="30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type="title"/>
          </p:nvPr>
        </p:nvSpPr>
        <p:spPr>
          <a:xfrm>
            <a:off x="457200" y="155447"/>
            <a:ext cx="8229600" cy="125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Reducing Gaps</a:t>
            </a:r>
          </a:p>
        </p:txBody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Sort nodes by x-coordinate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Reduce large gaps between successive nodes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Repeat for y-coordinates</a:t>
            </a:r>
          </a:p>
        </p:txBody>
      </p:sp>
      <p:pic>
        <p:nvPicPr>
          <p:cNvPr descr="no reduce.png"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216" y="3442899"/>
            <a:ext cx="3101409" cy="3098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uce.png" id="588" name="Shape 5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899" y="3442899"/>
            <a:ext cx="3152898" cy="3152898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/>
          <p:nvPr/>
        </p:nvSpPr>
        <p:spPr>
          <a:xfrm>
            <a:off x="3902500" y="4653950"/>
            <a:ext cx="1348800" cy="73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457200" y="155447"/>
            <a:ext cx="8229600" cy="125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Roundifying </a:t>
            </a:r>
            <a:r>
              <a:rPr lang="en-US"/>
              <a:t>T</a:t>
            </a:r>
            <a:r>
              <a:rPr lang="en-US"/>
              <a:t>he Layout</a:t>
            </a:r>
          </a:p>
        </p:txBody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t/>
            </a:r>
            <a:endParaRPr/>
          </a:p>
        </p:txBody>
      </p:sp>
      <p:pic>
        <p:nvPicPr>
          <p:cNvPr descr="no round.png" id="596" name="Shape 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374" y="3695774"/>
            <a:ext cx="3016225" cy="30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und2.png" id="597" name="Shape 5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399" y="3690979"/>
            <a:ext cx="3016224" cy="3025807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Shape 598"/>
          <p:cNvSpPr/>
          <p:nvPr/>
        </p:nvSpPr>
        <p:spPr>
          <a:xfrm>
            <a:off x="4066650" y="4926087"/>
            <a:ext cx="1073700" cy="55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oundify.png" id="599" name="Shape 5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700" y="1828574"/>
            <a:ext cx="8229598" cy="1582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type="title"/>
          </p:nvPr>
        </p:nvSpPr>
        <p:spPr>
          <a:xfrm>
            <a:off x="749808" y="742629"/>
            <a:ext cx="80133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7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Layout Algorithms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457200" y="155447"/>
            <a:ext cx="8229600" cy="125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Multi</a:t>
            </a:r>
            <a:r>
              <a:rPr lang="en-US"/>
              <a:t>-</a:t>
            </a:r>
            <a:r>
              <a:rPr lang="en-US"/>
              <a:t>Objective Optimization</a:t>
            </a:r>
          </a:p>
        </p:txBody>
      </p:sp>
      <p:pic>
        <p:nvPicPr>
          <p:cNvPr descr="Screen Shot 2016-12-07 at 9.06.31 AM.png"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249" y="1622800"/>
            <a:ext cx="6901500" cy="50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>
            <p:ph idx="1" type="body"/>
          </p:nvPr>
        </p:nvSpPr>
        <p:spPr>
          <a:xfrm>
            <a:off x="609600" y="20799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54850" rIns="91425" tIns="91425">
            <a:noAutofit/>
          </a:bodyPr>
          <a:lstStyle/>
          <a:p>
            <a:pPr indent="-4571" lvl="0" marL="118871" marR="0" rtl="0" algn="r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i="1" lang="en-US" sz="2400"/>
              <a:t>SOMMOS visualization from Chen et al. (2013</a:t>
            </a:r>
            <a:r>
              <a:rPr b="0" i="1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>
            <p:ph type="title"/>
          </p:nvPr>
        </p:nvSpPr>
        <p:spPr>
          <a:xfrm>
            <a:off x="457200" y="155446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GRIP</a:t>
            </a:r>
          </a:p>
        </p:txBody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1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Coarsening phase: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sequence of coarse graphs with decreasing sizes  is  computed</a:t>
            </a: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1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Refinement  phase: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successive  drawings  of  finer  graphs  are  computed</a:t>
            </a: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0" lvl="0" marL="11887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Gajer,  Goodrich,  and  Kobourov</a:t>
            </a:r>
            <a:r>
              <a:rPr i="1" lang="en-US" sz="2000"/>
              <a:t> (</a:t>
            </a:r>
            <a:r>
              <a:rPr b="0" i="1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2000)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type="title"/>
          </p:nvPr>
        </p:nvSpPr>
        <p:spPr>
          <a:xfrm>
            <a:off x="457200" y="155446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Pivot  MultiDimensional  Scaling</a:t>
            </a:r>
          </a:p>
        </p:txBody>
      </p:sp>
      <p:sp>
        <p:nvSpPr>
          <p:cNvPr id="616" name="Shape 616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7880"/>
              <a:buFont typeface="Noto Sans Symbols"/>
              <a:buChar char="◼"/>
            </a:pPr>
            <a:r>
              <a:rPr b="0" i="0" lang="en-US" sz="296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Select </a:t>
            </a:r>
            <a:r>
              <a:rPr b="0" i="1" lang="en-US" sz="296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 </a:t>
            </a:r>
            <a:r>
              <a:rPr b="0" i="0" lang="en-US" sz="296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“pivot” points</a:t>
            </a:r>
          </a:p>
          <a:p>
            <a:pPr indent="-4570" lvl="0" marL="1188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1" sz="296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7880"/>
              <a:buFont typeface="Noto Sans Symbols"/>
              <a:buChar char="◼"/>
            </a:pPr>
            <a:r>
              <a:rPr b="0" i="0" lang="en-US" sz="296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Construct an </a:t>
            </a:r>
            <a:r>
              <a:rPr b="0" i="1" lang="en-US" sz="296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 × k </a:t>
            </a:r>
            <a:r>
              <a:rPr b="0" i="0" lang="en-US" sz="296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matrix  with  the shortest-path distance  from  every  node to selected </a:t>
            </a:r>
            <a:r>
              <a:rPr b="0" i="1" lang="en-US" sz="296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</a:t>
            </a:r>
            <a:r>
              <a:rPr b="0" i="0" lang="en-US" sz="296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nodes</a:t>
            </a:r>
          </a:p>
          <a:p>
            <a:pPr indent="-4570" lvl="0" marL="1188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7880"/>
              <a:buFont typeface="Noto Sans Symbols"/>
              <a:buChar char="◼"/>
            </a:pPr>
            <a:r>
              <a:rPr b="0" i="0" lang="en-US" sz="296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Use the first </a:t>
            </a:r>
            <a:r>
              <a:rPr b="0" i="1" lang="en-US" sz="296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 </a:t>
            </a:r>
            <a:r>
              <a:rPr b="0" i="0" lang="en-US" sz="296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eigenvectors to project into </a:t>
            </a:r>
            <a:r>
              <a:rPr b="0" i="1" lang="en-US" sz="296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</a:t>
            </a:r>
            <a:r>
              <a:rPr b="0" i="0" lang="en-US" sz="296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-dimensional space</a:t>
            </a: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1" sz="296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1" sz="296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0" lvl="0" marL="11887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Brandes  and  Pich</a:t>
            </a:r>
            <a:r>
              <a:rPr i="1" lang="en-US" sz="2000"/>
              <a:t> (</a:t>
            </a:r>
            <a:r>
              <a:rPr b="0" i="1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2007)</a:t>
            </a: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type="title"/>
          </p:nvPr>
        </p:nvSpPr>
        <p:spPr>
          <a:xfrm>
            <a:off x="457200" y="155446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FM</a:t>
            </a:r>
            <a:r>
              <a:rPr b="1" baseline="30000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</a:p>
        </p:txBody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Partitioning the nodes into disjoint subsets or ‘solar systems’</a:t>
            </a:r>
            <a:b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 </a:t>
            </a: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Collapse  solar system into multilevel representation of the graph</a:t>
            </a:r>
            <a:b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Calculate force between solar systems with a multipole-based reduced quadtree</a:t>
            </a:r>
          </a:p>
          <a:p>
            <a:pPr indent="-4570" lvl="0" marL="11887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br>
              <a:rPr i="1" lang="en-US" sz="1000"/>
            </a:br>
            <a:r>
              <a:rPr b="0" i="1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Hachul and Junger</a:t>
            </a:r>
            <a:r>
              <a:rPr i="1" lang="en-US" sz="2000"/>
              <a:t> (</a:t>
            </a:r>
            <a:r>
              <a:rPr b="0" i="1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2005)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/>
          <p:nvPr>
            <p:ph type="title"/>
          </p:nvPr>
        </p:nvSpPr>
        <p:spPr>
          <a:xfrm>
            <a:off x="457200" y="155446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Fast Multipole Embedder (FME)</a:t>
            </a:r>
          </a:p>
        </p:txBody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Calculate force between nodes  with  a  multipole-based  reduced quadtree</a:t>
            </a: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Different attractive forces than FM</a:t>
            </a:r>
            <a:r>
              <a:rPr b="0" baseline="3000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0" lvl="0" marL="11887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Gronemann</a:t>
            </a:r>
            <a:r>
              <a:rPr i="1" lang="en-US" sz="2000"/>
              <a:t> (</a:t>
            </a:r>
            <a:r>
              <a:rPr b="0" i="1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2009)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type="title"/>
          </p:nvPr>
        </p:nvSpPr>
        <p:spPr>
          <a:xfrm>
            <a:off x="457200" y="155446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05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Fast  Multipole  MultiLevel  Embedder  (FMME)</a:t>
            </a:r>
          </a:p>
        </p:txBody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Modified version of FME</a:t>
            </a: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Includes multi-level approach of FM</a:t>
            </a:r>
            <a:r>
              <a:rPr b="0" baseline="3000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Tends to fill space better than FME</a:t>
            </a: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0" lvl="0" marL="11887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1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Gronemann</a:t>
            </a:r>
            <a:r>
              <a:rPr i="1" lang="en-US" sz="2000"/>
              <a:t> (</a:t>
            </a:r>
            <a:r>
              <a:rPr b="0" i="1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2009)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type="title"/>
          </p:nvPr>
        </p:nvSpPr>
        <p:spPr>
          <a:xfrm>
            <a:off x="749808" y="746152"/>
            <a:ext cx="8013300" cy="16367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7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Learning User Preferences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type="title"/>
          </p:nvPr>
        </p:nvSpPr>
        <p:spPr>
          <a:xfrm>
            <a:off x="457200" y="155447"/>
            <a:ext cx="8229600" cy="1252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Use Case</a:t>
            </a:r>
          </a:p>
        </p:txBody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x="457200" y="1775191"/>
            <a:ext cx="8229600" cy="4625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Issue Maps are commonly shared in news articles</a:t>
            </a: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Typical users may not be deeply familiar with network visualizations </a:t>
            </a: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Visualizations should be:</a:t>
            </a:r>
          </a:p>
          <a:p>
            <a:pPr indent="-274319" lvl="1" marL="73152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Visually appealing</a:t>
            </a:r>
          </a:p>
          <a:p>
            <a:pPr indent="-274319" lvl="1" marL="731520" marR="0" rtl="0" algn="l">
              <a:spcBef>
                <a:spcPts val="560"/>
              </a:spcBef>
              <a:buClr>
                <a:schemeClr val="accent2"/>
              </a:buClr>
              <a:buSzPct val="900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Emphasize network structure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>
            <p:ph type="title"/>
          </p:nvPr>
        </p:nvSpPr>
        <p:spPr>
          <a:xfrm>
            <a:off x="457200" y="155447"/>
            <a:ext cx="8229600" cy="1252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User Preference</a:t>
            </a:r>
          </a:p>
        </p:txBody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x="457200" y="1775191"/>
            <a:ext cx="8229600" cy="4625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 train user preference through </a:t>
            </a:r>
            <a:b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Amazon Mechanical Turk (AMT)</a:t>
            </a: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Participants must have earned AMT’s </a:t>
            </a:r>
            <a:b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‘master’ rating for high quality work</a:t>
            </a:r>
          </a:p>
          <a:p>
            <a:pPr indent="-324612" lvl="0" marL="438912" marR="0" rtl="0" algn="l">
              <a:spcBef>
                <a:spcPts val="0"/>
              </a:spcBef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type="title"/>
          </p:nvPr>
        </p:nvSpPr>
        <p:spPr>
          <a:xfrm>
            <a:off x="457200" y="155447"/>
            <a:ext cx="8229600" cy="1252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User Preference</a:t>
            </a:r>
          </a:p>
        </p:txBody>
      </p:sp>
      <p:sp>
        <p:nvSpPr>
          <p:cNvPr id="657" name="Shape 657"/>
          <p:cNvSpPr txBox="1"/>
          <p:nvPr>
            <p:ph idx="1" type="body"/>
          </p:nvPr>
        </p:nvSpPr>
        <p:spPr>
          <a:xfrm>
            <a:off x="457200" y="1775191"/>
            <a:ext cx="8229600" cy="4625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 recruited </a:t>
            </a:r>
            <a:r>
              <a:rPr lang="en-US"/>
              <a:t>33</a:t>
            </a: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participants</a:t>
            </a: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Each participant reviews </a:t>
            </a:r>
            <a:r>
              <a:rPr lang="en-US"/>
              <a:t>30</a:t>
            </a: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pairs of images</a:t>
            </a: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For each pair, participant selects image they find </a:t>
            </a:r>
            <a:r>
              <a:rPr lang="en-US"/>
              <a:t>“</a:t>
            </a: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more aesthetically pleasing</a:t>
            </a:r>
            <a:r>
              <a:rPr lang="en-US"/>
              <a:t>”</a:t>
            </a: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spcBef>
                <a:spcPts val="0"/>
              </a:spcBef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 begin with </a:t>
            </a:r>
            <a:r>
              <a:rPr lang="en-US"/>
              <a:t>15</a:t>
            </a: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images total and each image is considered </a:t>
            </a:r>
            <a:r>
              <a:rPr lang="en-US"/>
              <a:t>4</a:t>
            </a: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times per participant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type="title"/>
          </p:nvPr>
        </p:nvSpPr>
        <p:spPr>
          <a:xfrm>
            <a:off x="457200" y="155447"/>
            <a:ext cx="8229600" cy="1252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User Preference	</a:t>
            </a:r>
          </a:p>
        </p:txBody>
      </p:sp>
      <p:sp>
        <p:nvSpPr>
          <p:cNvPr id="663" name="Shape 663"/>
          <p:cNvSpPr txBox="1"/>
          <p:nvPr>
            <p:ph idx="1" type="body"/>
          </p:nvPr>
        </p:nvSpPr>
        <p:spPr>
          <a:xfrm>
            <a:off x="457200" y="1775191"/>
            <a:ext cx="8229600" cy="4625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Data from AMT study used to rank each network’s visualization options</a:t>
            </a: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lang="en-US"/>
              <a:t>Upload data through amazon s3 to get urls for each image</a:t>
            </a: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lang="en-US"/>
              <a:t>Pair up urls in csv file and upload csv to template on AMT</a:t>
            </a: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lang="en-US"/>
              <a:t>Extract and analyze data from result csv using machine learning program</a:t>
            </a: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24612" lvl="0" marL="438912" marR="0" rtl="0" algn="l">
              <a:spcBef>
                <a:spcPts val="0"/>
              </a:spcBef>
              <a:buClr>
                <a:schemeClr val="accent1"/>
              </a:buClr>
              <a:buSzPct val="800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457200" y="155447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lang="en-US"/>
              <a:t>Multi-Objective Optimization</a:t>
            </a: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54850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7E00"/>
                </a:solidFill>
              </a:rPr>
              <a:t>Learn</a:t>
            </a:r>
            <a:r>
              <a:rPr b="1" lang="en-US" sz="4800"/>
              <a:t> user preference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3524094" y="4967807"/>
            <a:ext cx="5162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3600" u="none" cap="none" strike="noStrike">
                <a:solidFill>
                  <a:srgbClr val="FF8552"/>
                </a:solidFill>
                <a:latin typeface="Corbel"/>
                <a:ea typeface="Corbel"/>
                <a:cs typeface="Corbel"/>
                <a:sym typeface="Corbel"/>
              </a:rPr>
              <a:t>HOW?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type="title"/>
          </p:nvPr>
        </p:nvSpPr>
        <p:spPr>
          <a:xfrm>
            <a:off x="457200" y="152400"/>
            <a:ext cx="82296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User </a:t>
            </a:r>
            <a:r>
              <a:rPr lang="en-US"/>
              <a:t>Preference</a:t>
            </a:r>
          </a:p>
        </p:txBody>
      </p:sp>
      <p:sp>
        <p:nvSpPr>
          <p:cNvPr id="669" name="Shape 669"/>
          <p:cNvSpPr txBox="1"/>
          <p:nvPr>
            <p:ph idx="1" type="body"/>
          </p:nvPr>
        </p:nvSpPr>
        <p:spPr>
          <a:xfrm>
            <a:off x="457200" y="1698986"/>
            <a:ext cx="8229600" cy="7153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46300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WHICH IMAGE DO YOU FIND MORE AESTHETICALLY PLEASING?</a:t>
            </a:r>
          </a:p>
        </p:txBody>
      </p:sp>
      <p:pic>
        <p:nvPicPr>
          <p:cNvPr descr="532_viz_FM3.png" id="670" name="Shape 67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1099" l="0" r="0" t="1100"/>
          <a:stretch/>
        </p:blipFill>
        <p:spPr>
          <a:xfrm>
            <a:off x="457200" y="2449511"/>
            <a:ext cx="4040187" cy="39512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32_viz_GRIP.png" id="671" name="Shape 671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1119" l="0" r="0" t="1119"/>
          <a:stretch/>
        </p:blipFill>
        <p:spPr>
          <a:xfrm>
            <a:off x="4645025" y="2449511"/>
            <a:ext cx="4041774" cy="3951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>
            <p:ph type="title"/>
          </p:nvPr>
        </p:nvSpPr>
        <p:spPr>
          <a:xfrm>
            <a:off x="749808" y="118871"/>
            <a:ext cx="8013300" cy="1636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User Interface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/>
          <p:nvPr>
            <p:ph type="title"/>
          </p:nvPr>
        </p:nvSpPr>
        <p:spPr>
          <a:xfrm>
            <a:off x="749808" y="761450"/>
            <a:ext cx="8013191" cy="16367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7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Thank you!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/>
          <p:nvPr>
            <p:ph type="title"/>
          </p:nvPr>
        </p:nvSpPr>
        <p:spPr>
          <a:xfrm>
            <a:off x="457200" y="155447"/>
            <a:ext cx="8229600" cy="125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Purchase and Leonard (1996)</a:t>
            </a:r>
          </a:p>
        </p:txBody>
      </p:sp>
      <p:sp>
        <p:nvSpPr>
          <p:cNvPr id="687" name="Shape 687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orbel"/>
            </a:pPr>
            <a:r>
              <a:rPr lang="en-US" sz="3000">
                <a:solidFill>
                  <a:srgbClr val="000000"/>
                </a:solidFill>
              </a:rPr>
              <a:t>Minimizing edge crossings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orbel"/>
            </a:pPr>
            <a:r>
              <a:rPr lang="en-US" sz="3000">
                <a:solidFill>
                  <a:srgbClr val="000000"/>
                </a:solidFill>
              </a:rPr>
              <a:t>Minimizing edge bends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orbel"/>
            </a:pPr>
            <a:r>
              <a:rPr lang="en-US" sz="3000">
                <a:solidFill>
                  <a:srgbClr val="000000"/>
                </a:solidFill>
              </a:rPr>
              <a:t>Maximizing symmetry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orbel"/>
            </a:pPr>
            <a:r>
              <a:rPr lang="en-US" sz="3000">
                <a:solidFill>
                  <a:srgbClr val="000000"/>
                </a:solidFill>
              </a:rPr>
              <a:t>Maximizing minimum angle between edges 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orbel"/>
            </a:pPr>
            <a:r>
              <a:rPr lang="en-US" sz="3000">
                <a:solidFill>
                  <a:srgbClr val="000000"/>
                </a:solidFill>
              </a:rPr>
              <a:t>Maximizing edge orthogonality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orbel"/>
            </a:pPr>
            <a:r>
              <a:rPr lang="en-US" sz="3000">
                <a:solidFill>
                  <a:srgbClr val="000000"/>
                </a:solidFill>
              </a:rPr>
              <a:t>Maximizing node orthogonalit</a:t>
            </a:r>
            <a:r>
              <a:rPr lang="en-US" sz="3000">
                <a:solidFill>
                  <a:srgbClr val="000000"/>
                </a:solidFill>
              </a:rPr>
              <a:t>y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orbel"/>
            </a:pPr>
            <a:r>
              <a:rPr lang="en-US" sz="3000">
                <a:solidFill>
                  <a:srgbClr val="000000"/>
                </a:solidFill>
              </a:rPr>
              <a:t>Maximizing consistent flow direction (directed graphs only)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 txBox="1"/>
          <p:nvPr>
            <p:ph type="title"/>
          </p:nvPr>
        </p:nvSpPr>
        <p:spPr>
          <a:xfrm>
            <a:off x="457200" y="155447"/>
            <a:ext cx="8229600" cy="125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Purchase and Leonard (1996)</a:t>
            </a:r>
          </a:p>
        </p:txBody>
      </p:sp>
      <p:sp>
        <p:nvSpPr>
          <p:cNvPr id="693" name="Shape 693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orbel"/>
            </a:pPr>
            <a:r>
              <a:rPr lang="en-US" sz="3000">
                <a:solidFill>
                  <a:srgbClr val="000000"/>
                </a:solidFill>
              </a:rPr>
              <a:t>Minimizing edge crossings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orbel"/>
            </a:pPr>
            <a:r>
              <a:rPr lang="en-US" sz="3000">
                <a:solidFill>
                  <a:srgbClr val="999999"/>
                </a:solidFill>
              </a:rPr>
              <a:t>Minimizing edge bends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orbel"/>
            </a:pPr>
            <a:r>
              <a:rPr lang="en-US" sz="3000">
                <a:solidFill>
                  <a:srgbClr val="999999"/>
                </a:solidFill>
              </a:rPr>
              <a:t>Maximizing symmetry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orbel"/>
            </a:pPr>
            <a:r>
              <a:rPr lang="en-US" sz="3000">
                <a:solidFill>
                  <a:srgbClr val="999999"/>
                </a:solidFill>
              </a:rPr>
              <a:t>Maximizing minimum angle between edges 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orbel"/>
            </a:pPr>
            <a:r>
              <a:rPr lang="en-US" sz="3000">
                <a:solidFill>
                  <a:srgbClr val="999999"/>
                </a:solidFill>
              </a:rPr>
              <a:t>Maximizing edge orthogonality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orbel"/>
            </a:pPr>
            <a:r>
              <a:rPr lang="en-US" sz="3000">
                <a:solidFill>
                  <a:srgbClr val="999999"/>
                </a:solidFill>
              </a:rPr>
              <a:t>Maximizing node orthogonality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orbel"/>
            </a:pPr>
            <a:r>
              <a:rPr lang="en-US" sz="3000">
                <a:solidFill>
                  <a:srgbClr val="999999"/>
                </a:solidFill>
              </a:rPr>
              <a:t>Maximizing consistent flow direction (directed graphs only)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>
            <p:ph type="title"/>
          </p:nvPr>
        </p:nvSpPr>
        <p:spPr>
          <a:xfrm>
            <a:off x="457200" y="155447"/>
            <a:ext cx="8229600" cy="125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Dunne et al. (2015)</a:t>
            </a:r>
          </a:p>
        </p:txBody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-US"/>
              <a:t>Node-node overlap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-US"/>
              <a:t>Edge crossing angle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-US"/>
              <a:t>Angular resolution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-US"/>
              <a:t>Group overlap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-US"/>
              <a:t>Visualization coverage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type="title"/>
          </p:nvPr>
        </p:nvSpPr>
        <p:spPr>
          <a:xfrm>
            <a:off x="457200" y="155447"/>
            <a:ext cx="8229600" cy="125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Dunne et al. (2015)</a:t>
            </a:r>
          </a:p>
        </p:txBody>
      </p:sp>
      <p:sp>
        <p:nvSpPr>
          <p:cNvPr id="705" name="Shape 705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-US"/>
              <a:t>Node-node overlap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-US">
                <a:solidFill>
                  <a:srgbClr val="999999"/>
                </a:solidFill>
              </a:rPr>
              <a:t>Edge crossing angle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-US">
                <a:solidFill>
                  <a:srgbClr val="999999"/>
                </a:solidFill>
              </a:rPr>
              <a:t>Angular resolution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-US"/>
              <a:t>Group overlap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-US">
                <a:solidFill>
                  <a:srgbClr val="B7B7B7"/>
                </a:solidFill>
              </a:rPr>
              <a:t>Visualization coverage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type="title"/>
          </p:nvPr>
        </p:nvSpPr>
        <p:spPr>
          <a:xfrm>
            <a:off x="457200" y="155447"/>
            <a:ext cx="8229600" cy="125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Sips et al. (2009)</a:t>
            </a:r>
          </a:p>
        </p:txBody>
      </p:sp>
      <p:sp>
        <p:nvSpPr>
          <p:cNvPr id="711" name="Shape 711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Class consistency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i="1" lang="en-US"/>
              <a:t>“distance consistency...is correlated with people’s preferred views of a variety of real world data sets.”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Seldmair et al. find some error in centroid measure, but better than grid measure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457200" y="155447"/>
            <a:ext cx="8229600" cy="1252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Genetic Algorithms</a:t>
            </a:r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457200" y="1775191"/>
            <a:ext cx="8229600" cy="4625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r>
              <a:rPr lang="en-US"/>
              <a:t>t</a:t>
            </a: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he </a:t>
            </a:r>
            <a:r>
              <a:rPr b="1" i="0" lang="en-US" sz="3200" u="none" cap="none" strike="noStrike">
                <a:solidFill>
                  <a:srgbClr val="FF7F01"/>
                </a:solidFill>
                <a:latin typeface="Corbel"/>
                <a:ea typeface="Corbel"/>
                <a:cs typeface="Corbel"/>
                <a:sym typeface="Corbel"/>
              </a:rPr>
              <a:t>user and computer to interactively work  together</a:t>
            </a:r>
            <a:r>
              <a:rPr b="0" i="0" lang="en-US" sz="3200" u="none" cap="none" strike="noStrike">
                <a:solidFill>
                  <a:srgbClr val="FF7F01"/>
                </a:solidFill>
                <a:latin typeface="Corbel"/>
                <a:ea typeface="Corbel"/>
                <a:cs typeface="Corbel"/>
                <a:sym typeface="Corbel"/>
              </a:rPr>
              <a:t> 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  a  new  way  to  produce  results  that  neither could easily produce alone.”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609600" y="5576999"/>
            <a:ext cx="82296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54850" rIns="91425" tIns="91425">
            <a:noAutofit/>
          </a:bodyPr>
          <a:lstStyle/>
          <a:p>
            <a:pPr indent="-4571" lvl="0" marL="118871" marR="0" rtl="0" algn="r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i="1"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Sims (1991)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457200" y="155447"/>
            <a:ext cx="8229600" cy="1252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5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Genetic Algorithms</a:t>
            </a: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457200" y="1775191"/>
            <a:ext cx="8229600" cy="4625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rIns="91425" tIns="91425">
            <a:noAutofit/>
          </a:bodyPr>
          <a:lstStyle/>
          <a:p>
            <a:pPr indent="-324612" lvl="0" marL="438912" marR="0" rtl="0" algn="l">
              <a:spcBef>
                <a:spcPts val="0"/>
              </a:spcBef>
              <a:buClr>
                <a:schemeClr val="accent1"/>
              </a:buClr>
              <a:buSzPct val="80000"/>
              <a:buFont typeface="Noto Sans Symbols"/>
              <a:buChar char="◼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Evolve through </a:t>
            </a:r>
            <a:r>
              <a:rPr b="1" i="0" lang="en-US" sz="3200" u="none" cap="none" strike="noStrike">
                <a:solidFill>
                  <a:srgbClr val="FF7F01"/>
                </a:solidFill>
                <a:latin typeface="Corbel"/>
                <a:ea typeface="Corbel"/>
                <a:cs typeface="Corbel"/>
                <a:sym typeface="Corbel"/>
              </a:rPr>
              <a:t>variation</a:t>
            </a:r>
            <a:r>
              <a:rPr b="0" i="0" lang="en-US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and </a:t>
            </a:r>
            <a:r>
              <a:rPr b="1" i="0" lang="en-US" sz="3200" u="none" cap="none" strike="noStrike">
                <a:solidFill>
                  <a:srgbClr val="FF7F01"/>
                </a:solidFill>
                <a:latin typeface="Corbel"/>
                <a:ea typeface="Corbel"/>
                <a:cs typeface="Corbel"/>
                <a:sym typeface="Corbel"/>
              </a:rPr>
              <a:t>selection</a:t>
            </a:r>
          </a:p>
        </p:txBody>
      </p:sp>
      <p:pic>
        <p:nvPicPr>
          <p:cNvPr descr="darwin.jpg"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4880">
            <a:off x="2486732" y="2988671"/>
            <a:ext cx="3545583" cy="3314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749808" y="792050"/>
            <a:ext cx="8013191" cy="16367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F7E00"/>
              </a:buClr>
              <a:buSzPct val="25000"/>
              <a:buFont typeface="Corbel"/>
              <a:buNone/>
            </a:pPr>
            <a:r>
              <a:rPr b="1" i="0" lang="en-US" sz="4700" u="none" cap="none" strike="noStrike">
                <a:solidFill>
                  <a:srgbClr val="FF7E00"/>
                </a:solidFill>
                <a:latin typeface="Corbel"/>
                <a:ea typeface="Corbel"/>
                <a:cs typeface="Corbel"/>
                <a:sym typeface="Corbel"/>
              </a:rPr>
              <a:t>Network Visualization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749808" y="2838568"/>
            <a:ext cx="8022336" cy="685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rIns="4570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-US" sz="3600" u="none" cap="none" strike="noStrike">
                <a:solidFill>
                  <a:srgbClr val="103154"/>
                </a:solidFill>
                <a:latin typeface="Corbel"/>
                <a:ea typeface="Corbel"/>
                <a:cs typeface="Corbel"/>
                <a:sym typeface="Corbel"/>
              </a:rPr>
              <a:t>Multi-Objective Optimization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ule">
  <a:themeElements>
    <a:clrScheme name="Pixel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ule">
  <a:themeElements>
    <a:clrScheme name="Pixel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odule">
  <a:themeElements>
    <a:clrScheme name="Pixel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odule">
  <a:themeElements>
    <a:clrScheme name="Pixel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